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08" r:id="rId2"/>
    <p:sldMasterId id="2147484020" r:id="rId3"/>
    <p:sldMasterId id="2147484032" r:id="rId4"/>
    <p:sldMasterId id="2147484044" r:id="rId5"/>
    <p:sldMasterId id="2147484056" r:id="rId6"/>
    <p:sldMasterId id="2147484068" r:id="rId7"/>
  </p:sldMasterIdLst>
  <p:notesMasterIdLst>
    <p:notesMasterId r:id="rId45"/>
  </p:notesMasterIdLst>
  <p:handoutMasterIdLst>
    <p:handoutMasterId r:id="rId46"/>
  </p:handoutMasterIdLst>
  <p:sldIdLst>
    <p:sldId id="256" r:id="rId8"/>
    <p:sldId id="278" r:id="rId9"/>
    <p:sldId id="321" r:id="rId10"/>
    <p:sldId id="295" r:id="rId11"/>
    <p:sldId id="300" r:id="rId12"/>
    <p:sldId id="301" r:id="rId13"/>
    <p:sldId id="329" r:id="rId14"/>
    <p:sldId id="330" r:id="rId15"/>
    <p:sldId id="331" r:id="rId16"/>
    <p:sldId id="332" r:id="rId17"/>
    <p:sldId id="303" r:id="rId18"/>
    <p:sldId id="304" r:id="rId19"/>
    <p:sldId id="335" r:id="rId20"/>
    <p:sldId id="305" r:id="rId21"/>
    <p:sldId id="306" r:id="rId22"/>
    <p:sldId id="298" r:id="rId23"/>
    <p:sldId id="307" r:id="rId24"/>
    <p:sldId id="308" r:id="rId25"/>
    <p:sldId id="309" r:id="rId26"/>
    <p:sldId id="310" r:id="rId27"/>
    <p:sldId id="333" r:id="rId28"/>
    <p:sldId id="311" r:id="rId29"/>
    <p:sldId id="313" r:id="rId30"/>
    <p:sldId id="297" r:id="rId31"/>
    <p:sldId id="314" r:id="rId32"/>
    <p:sldId id="315" r:id="rId33"/>
    <p:sldId id="317" r:id="rId34"/>
    <p:sldId id="316" r:id="rId35"/>
    <p:sldId id="318" r:id="rId36"/>
    <p:sldId id="324" r:id="rId37"/>
    <p:sldId id="336" r:id="rId38"/>
    <p:sldId id="337" r:id="rId39"/>
    <p:sldId id="322" r:id="rId40"/>
    <p:sldId id="323" r:id="rId41"/>
    <p:sldId id="325" r:id="rId42"/>
    <p:sldId id="334" r:id="rId43"/>
    <p:sldId id="326" r:id="rId4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3675" autoAdjust="0"/>
  </p:normalViewPr>
  <p:slideViewPr>
    <p:cSldViewPr snapToGrid="0">
      <p:cViewPr>
        <p:scale>
          <a:sx n="100" d="100"/>
          <a:sy n="100" d="100"/>
        </p:scale>
        <p:origin x="-168" y="-114"/>
      </p:cViewPr>
      <p:guideLst>
        <p:guide orient="horz" pos="2160"/>
        <p:guide pos="2880"/>
      </p:guideLst>
    </p:cSldViewPr>
  </p:slideViewPr>
  <p:outlineViewPr>
    <p:cViewPr>
      <p:scale>
        <a:sx n="33" d="100"/>
        <a:sy n="33" d="100"/>
      </p:scale>
      <p:origin x="0" y="2598"/>
    </p:cViewPr>
  </p:outlineViewPr>
  <p:notesTextViewPr>
    <p:cViewPr>
      <p:scale>
        <a:sx n="1" d="1"/>
        <a:sy n="1" d="1"/>
      </p:scale>
      <p:origin x="0" y="0"/>
    </p:cViewPr>
  </p:notesTextViewPr>
  <p:notesViewPr>
    <p:cSldViewPr snapToGrid="0">
      <p:cViewPr varScale="1">
        <p:scale>
          <a:sx n="73" d="100"/>
          <a:sy n="73" d="100"/>
        </p:scale>
        <p:origin x="-2070"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48671" cy="498124"/>
          </a:xfrm>
          <a:prstGeom prst="rect">
            <a:avLst/>
          </a:prstGeom>
          <a:noFill/>
          <a:ln w="9525">
            <a:noFill/>
            <a:miter lim="800000"/>
            <a:headEnd/>
            <a:tailEnd/>
          </a:ln>
        </p:spPr>
        <p:txBody>
          <a:bodyPr vert="horz" wrap="square" lIns="95687" tIns="47844" rIns="95687" bIns="47844" numCol="1" anchor="t" anchorCtr="0" compatLnSpc="1">
            <a:prstTxWarp prst="textNoShape">
              <a:avLst/>
            </a:prstTxWarp>
          </a:bodyPr>
          <a:lstStyle>
            <a:lvl1pPr defTabSz="957019">
              <a:defRPr sz="1300">
                <a:latin typeface="Calibri" pitchFamily="34" charset="0"/>
              </a:defRPr>
            </a:lvl1pPr>
          </a:lstStyle>
          <a:p>
            <a:pPr>
              <a:defRPr/>
            </a:pPr>
            <a:endParaRPr lang="ja-JP" altLang="en-US"/>
          </a:p>
        </p:txBody>
      </p:sp>
      <p:sp>
        <p:nvSpPr>
          <p:cNvPr id="3" name="日付プレースホルダー 2"/>
          <p:cNvSpPr>
            <a:spLocks noGrp="1"/>
          </p:cNvSpPr>
          <p:nvPr>
            <p:ph type="dt" sz="quarter" idx="1"/>
          </p:nvPr>
        </p:nvSpPr>
        <p:spPr bwMode="auto">
          <a:xfrm>
            <a:off x="3857009" y="0"/>
            <a:ext cx="2948671" cy="498124"/>
          </a:xfrm>
          <a:prstGeom prst="rect">
            <a:avLst/>
          </a:prstGeom>
          <a:noFill/>
          <a:ln w="9525">
            <a:noFill/>
            <a:miter lim="800000"/>
            <a:headEnd/>
            <a:tailEnd/>
          </a:ln>
        </p:spPr>
        <p:txBody>
          <a:bodyPr vert="horz" wrap="square" lIns="95687" tIns="47844" rIns="95687" bIns="47844" numCol="1" anchor="t" anchorCtr="0" compatLnSpc="1">
            <a:prstTxWarp prst="textNoShape">
              <a:avLst/>
            </a:prstTxWarp>
          </a:bodyPr>
          <a:lstStyle>
            <a:lvl1pPr algn="r" defTabSz="957019">
              <a:defRPr sz="1300">
                <a:latin typeface="Calibri" pitchFamily="34" charset="0"/>
              </a:defRPr>
            </a:lvl1pPr>
          </a:lstStyle>
          <a:p>
            <a:pPr>
              <a:defRPr/>
            </a:pPr>
            <a:fld id="{168AA726-D34C-4E9C-B67D-772284075A1B}" type="datetimeFigureOut">
              <a:rPr lang="ja-JP" altLang="en-US"/>
              <a:pPr>
                <a:defRPr/>
              </a:pPr>
              <a:t>2014/9/19</a:t>
            </a:fld>
            <a:endParaRPr lang="en-US" altLang="ja-JP"/>
          </a:p>
        </p:txBody>
      </p:sp>
      <p:sp>
        <p:nvSpPr>
          <p:cNvPr id="4" name="フッター プレースホルダー 3"/>
          <p:cNvSpPr>
            <a:spLocks noGrp="1"/>
          </p:cNvSpPr>
          <p:nvPr>
            <p:ph type="ftr" sz="quarter" idx="2"/>
          </p:nvPr>
        </p:nvSpPr>
        <p:spPr bwMode="auto">
          <a:xfrm>
            <a:off x="0" y="9439672"/>
            <a:ext cx="2948671" cy="498123"/>
          </a:xfrm>
          <a:prstGeom prst="rect">
            <a:avLst/>
          </a:prstGeom>
          <a:noFill/>
          <a:ln w="9525">
            <a:noFill/>
            <a:miter lim="800000"/>
            <a:headEnd/>
            <a:tailEnd/>
          </a:ln>
        </p:spPr>
        <p:txBody>
          <a:bodyPr vert="horz" wrap="square" lIns="95687" tIns="47844" rIns="95687" bIns="47844" numCol="1" anchor="b" anchorCtr="0" compatLnSpc="1">
            <a:prstTxWarp prst="textNoShape">
              <a:avLst/>
            </a:prstTxWarp>
          </a:bodyPr>
          <a:lstStyle>
            <a:lvl1pPr defTabSz="957019">
              <a:defRPr sz="1300">
                <a:latin typeface="Calibri"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7009" y="9439672"/>
            <a:ext cx="2948671" cy="498123"/>
          </a:xfrm>
          <a:prstGeom prst="rect">
            <a:avLst/>
          </a:prstGeom>
          <a:noFill/>
          <a:ln w="9525">
            <a:noFill/>
            <a:miter lim="800000"/>
            <a:headEnd/>
            <a:tailEnd/>
          </a:ln>
        </p:spPr>
        <p:txBody>
          <a:bodyPr vert="horz" wrap="square" lIns="95687" tIns="47844" rIns="95687" bIns="47844" numCol="1" anchor="b" anchorCtr="0" compatLnSpc="1">
            <a:prstTxWarp prst="textNoShape">
              <a:avLst/>
            </a:prstTxWarp>
          </a:bodyPr>
          <a:lstStyle>
            <a:lvl1pPr algn="r" defTabSz="957019">
              <a:defRPr sz="1300">
                <a:latin typeface="Calibri" pitchFamily="34" charset="0"/>
              </a:defRPr>
            </a:lvl1pPr>
          </a:lstStyle>
          <a:p>
            <a:pPr>
              <a:defRPr/>
            </a:pPr>
            <a:fld id="{A45A296E-A0E5-48BC-B4CC-F65B573BF09A}" type="slidenum">
              <a:rPr lang="ja-JP" altLang="en-US"/>
              <a:pPr>
                <a:defRPr/>
              </a:pPr>
              <a:t>‹#›</a:t>
            </a:fld>
            <a:endParaRPr lang="en-US" altLang="ja-JP"/>
          </a:p>
        </p:txBody>
      </p:sp>
    </p:spTree>
    <p:extLst>
      <p:ext uri="{BB962C8B-B14F-4D97-AF65-F5344CB8AC3E}">
        <p14:creationId xmlns:p14="http://schemas.microsoft.com/office/powerpoint/2010/main" val="199770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193" cy="496581"/>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487" y="1"/>
            <a:ext cx="2950193" cy="496581"/>
          </a:xfrm>
          <a:prstGeom prst="rect">
            <a:avLst/>
          </a:prstGeom>
        </p:spPr>
        <p:txBody>
          <a:bodyPr vert="horz" lIns="88340" tIns="44170" rIns="88340" bIns="44170" rtlCol="0"/>
          <a:lstStyle>
            <a:lvl1pPr algn="r">
              <a:defRPr sz="1200"/>
            </a:lvl1pPr>
          </a:lstStyle>
          <a:p>
            <a:fld id="{C76D8108-A291-4901-AB09-9216B1C9E47F}" type="datetimeFigureOut">
              <a:rPr kumimoji="1" lang="ja-JP" altLang="en-US" smtClean="0"/>
              <a:t>2014/9/19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88340" tIns="44170" rIns="88340" bIns="44170" rtlCol="0" anchor="ctr"/>
          <a:lstStyle/>
          <a:p>
            <a:endParaRPr lang="ja-JP" altLang="en-US"/>
          </a:p>
        </p:txBody>
      </p:sp>
      <p:sp>
        <p:nvSpPr>
          <p:cNvPr id="5" name="ノート プレースホルダー 4"/>
          <p:cNvSpPr>
            <a:spLocks noGrp="1"/>
          </p:cNvSpPr>
          <p:nvPr>
            <p:ph type="body" sz="quarter" idx="3"/>
          </p:nvPr>
        </p:nvSpPr>
        <p:spPr>
          <a:xfrm>
            <a:off x="680112" y="4720608"/>
            <a:ext cx="5446977" cy="4473858"/>
          </a:xfrm>
          <a:prstGeom prst="rect">
            <a:avLst/>
          </a:prstGeom>
        </p:spPr>
        <p:txBody>
          <a:bodyPr vert="horz" lIns="88340" tIns="44170" rIns="88340" bIns="4417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1215"/>
            <a:ext cx="2950193" cy="496581"/>
          </a:xfrm>
          <a:prstGeom prst="rect">
            <a:avLst/>
          </a:prstGeom>
        </p:spPr>
        <p:txBody>
          <a:bodyPr vert="horz" lIns="88340" tIns="44170" rIns="88340" bIns="44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487" y="9441215"/>
            <a:ext cx="2950193" cy="496581"/>
          </a:xfrm>
          <a:prstGeom prst="rect">
            <a:avLst/>
          </a:prstGeom>
        </p:spPr>
        <p:txBody>
          <a:bodyPr vert="horz" lIns="88340" tIns="44170" rIns="88340" bIns="44170" rtlCol="0" anchor="b"/>
          <a:lstStyle>
            <a:lvl1pPr algn="r">
              <a:defRPr sz="1200"/>
            </a:lvl1pPr>
          </a:lstStyle>
          <a:p>
            <a:fld id="{8247C944-1477-48C4-BB9E-51261BD21BA3}" type="slidenum">
              <a:rPr kumimoji="1" lang="ja-JP" altLang="en-US" smtClean="0"/>
              <a:t>‹#›</a:t>
            </a:fld>
            <a:endParaRPr kumimoji="1" lang="ja-JP" altLang="en-US"/>
          </a:p>
        </p:txBody>
      </p:sp>
    </p:spTree>
    <p:extLst>
      <p:ext uri="{BB962C8B-B14F-4D97-AF65-F5344CB8AC3E}">
        <p14:creationId xmlns:p14="http://schemas.microsoft.com/office/powerpoint/2010/main" val="1224681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52526"/>
            <a:ext cx="8229600" cy="4973638"/>
          </a:xfrm>
          <a:prstGeom prst="rect">
            <a:avLst/>
          </a:prstGeo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タイトル 3"/>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0"/>
            <a:ext cx="6019800" cy="61261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dirty="0" smtClean="0"/>
              <a:t>マスター タイトルの書式設定</a:t>
            </a:r>
            <a:endParaRPr lang="ja-JP" altLang="en-US" dirty="0"/>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51"/>
          <p:cNvGrpSpPr>
            <a:grpSpLocks/>
          </p:cNvGrpSpPr>
          <p:nvPr/>
        </p:nvGrpSpPr>
        <p:grpSpPr bwMode="auto">
          <a:xfrm>
            <a:off x="0" y="6737350"/>
            <a:ext cx="9144000" cy="120650"/>
            <a:chOff x="0" y="6731877"/>
            <a:chExt cx="10688638" cy="132052"/>
          </a:xfrm>
        </p:grpSpPr>
        <p:sp>
          <p:nvSpPr>
            <p:cNvPr id="19" name="Rectangle 52"/>
            <p:cNvSpPr/>
            <p:nvPr userDrawn="1"/>
          </p:nvSpPr>
          <p:spPr>
            <a:xfrm>
              <a:off x="0" y="6731877"/>
              <a:ext cx="10688638" cy="132052"/>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grpSp>
          <p:nvGrpSpPr>
            <p:cNvPr id="1035" name="Group 103"/>
            <p:cNvGrpSpPr>
              <a:grpSpLocks/>
            </p:cNvGrpSpPr>
            <p:nvPr userDrawn="1"/>
          </p:nvGrpSpPr>
          <p:grpSpPr bwMode="auto">
            <a:xfrm>
              <a:off x="0" y="6731877"/>
              <a:ext cx="735013" cy="132052"/>
              <a:chOff x="0" y="6296155"/>
              <a:chExt cx="735013" cy="132052"/>
            </a:xfrm>
          </p:grpSpPr>
          <p:sp>
            <p:nvSpPr>
              <p:cNvPr id="21" name="Rectangle 54"/>
              <p:cNvSpPr/>
              <p:nvPr userDrawn="1"/>
            </p:nvSpPr>
            <p:spPr>
              <a:xfrm>
                <a:off x="612370" y="6296155"/>
                <a:ext cx="122474" cy="132052"/>
              </a:xfrm>
              <a:prstGeom prst="rect">
                <a:avLst/>
              </a:prstGeom>
              <a:solidFill>
                <a:srgbClr val="E6B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46086" name="Rectangle 55"/>
              <p:cNvSpPr>
                <a:spLocks noChangeArrowheads="1"/>
              </p:cNvSpPr>
              <p:nvPr userDrawn="1"/>
            </p:nvSpPr>
            <p:spPr bwMode="auto">
              <a:xfrm>
                <a:off x="489896" y="6296155"/>
                <a:ext cx="122474" cy="132052"/>
              </a:xfrm>
              <a:prstGeom prst="rect">
                <a:avLst/>
              </a:prstGeom>
              <a:solidFill>
                <a:srgbClr val="C96953"/>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23" name="Rectangle 56"/>
              <p:cNvSpPr/>
              <p:nvPr userDrawn="1"/>
            </p:nvSpPr>
            <p:spPr>
              <a:xfrm>
                <a:off x="367422" y="6296155"/>
                <a:ext cx="122474" cy="13205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24" name="Rectangle 57"/>
              <p:cNvSpPr/>
              <p:nvPr userDrawn="1"/>
            </p:nvSpPr>
            <p:spPr>
              <a:xfrm>
                <a:off x="244948" y="6296155"/>
                <a:ext cx="120619" cy="132052"/>
              </a:xfrm>
              <a:prstGeom prst="rect">
                <a:avLst/>
              </a:prstGeom>
              <a:solidFill>
                <a:srgbClr val="0080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46089" name="Rectangle 58"/>
              <p:cNvSpPr>
                <a:spLocks noChangeArrowheads="1"/>
              </p:cNvSpPr>
              <p:nvPr userDrawn="1"/>
            </p:nvSpPr>
            <p:spPr bwMode="auto">
              <a:xfrm>
                <a:off x="122474" y="6296155"/>
                <a:ext cx="122474" cy="132052"/>
              </a:xfrm>
              <a:prstGeom prst="rect">
                <a:avLst/>
              </a:prstGeom>
              <a:solidFill>
                <a:srgbClr val="6F7796"/>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46090" name="Rectangle 59"/>
              <p:cNvSpPr>
                <a:spLocks noChangeArrowheads="1"/>
              </p:cNvSpPr>
              <p:nvPr userDrawn="1"/>
            </p:nvSpPr>
            <p:spPr bwMode="auto">
              <a:xfrm>
                <a:off x="0" y="6296155"/>
                <a:ext cx="122474" cy="132052"/>
              </a:xfrm>
              <a:prstGeom prst="rect">
                <a:avLst/>
              </a:prstGeom>
              <a:solidFill>
                <a:srgbClr val="3F4973"/>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grpSp>
      </p:grpSp>
      <p:sp>
        <p:nvSpPr>
          <p:cNvPr id="27" name="Rectangle 20"/>
          <p:cNvSpPr/>
          <p:nvPr/>
        </p:nvSpPr>
        <p:spPr>
          <a:xfrm>
            <a:off x="0" y="0"/>
            <a:ext cx="7735888" cy="663575"/>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normAutofit/>
          </a:bodyPr>
          <a:lstStyle/>
          <a:p>
            <a:pPr algn="ctr" defTabSz="457133" fontAlgn="auto">
              <a:spcBef>
                <a:spcPts val="0"/>
              </a:spcBef>
              <a:spcAft>
                <a:spcPts val="0"/>
              </a:spcAft>
              <a:defRPr/>
            </a:pPr>
            <a:endParaRPr kumimoji="0" lang="en-US" dirty="0"/>
          </a:p>
        </p:txBody>
      </p:sp>
      <p:pic>
        <p:nvPicPr>
          <p:cNvPr id="1028" name="Picture 23" descr="NTT_Title_Slide_w_Image.jpg"/>
          <p:cNvPicPr>
            <a:picLocks noChangeAspect="1"/>
          </p:cNvPicPr>
          <p:nvPr/>
        </p:nvPicPr>
        <p:blipFill>
          <a:blip r:embed="rId13"/>
          <a:srcRect/>
          <a:stretch>
            <a:fillRect/>
          </a:stretch>
        </p:blipFill>
        <p:spPr bwMode="auto">
          <a:xfrm>
            <a:off x="0" y="0"/>
            <a:ext cx="625475" cy="663575"/>
          </a:xfrm>
          <a:prstGeom prst="rect">
            <a:avLst/>
          </a:prstGeom>
          <a:noFill/>
          <a:ln w="9525">
            <a:noFill/>
            <a:miter lim="800000"/>
            <a:headEnd/>
            <a:tailEnd/>
          </a:ln>
        </p:spPr>
      </p:pic>
      <p:sp>
        <p:nvSpPr>
          <p:cNvPr id="29" name="Rectangle 40"/>
          <p:cNvSpPr/>
          <p:nvPr/>
        </p:nvSpPr>
        <p:spPr>
          <a:xfrm>
            <a:off x="7735888" y="0"/>
            <a:ext cx="1408112" cy="663575"/>
          </a:xfrm>
          <a:prstGeom prst="rect">
            <a:avLst/>
          </a:prstGeom>
          <a:solidFill>
            <a:srgbClr val="E1E7F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sp>
        <p:nvSpPr>
          <p:cNvPr id="30" name="TextBox 36"/>
          <p:cNvSpPr txBox="1">
            <a:spLocks noChangeArrowheads="1"/>
          </p:cNvSpPr>
          <p:nvPr/>
        </p:nvSpPr>
        <p:spPr bwMode="auto">
          <a:xfrm>
            <a:off x="8820150" y="6735763"/>
            <a:ext cx="323850" cy="244475"/>
          </a:xfrm>
          <a:prstGeom prst="rect">
            <a:avLst/>
          </a:prstGeom>
          <a:noFill/>
          <a:ln>
            <a:noFill/>
          </a:ln>
          <a:extLst/>
        </p:spPr>
        <p:txBody>
          <a:bodyPr lIns="84024" tIns="0" rIns="84024"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455613" eaLnBrk="1" fontAlgn="auto" hangingPunct="1">
              <a:spcBef>
                <a:spcPts val="0"/>
              </a:spcBef>
              <a:spcAft>
                <a:spcPts val="0"/>
              </a:spcAft>
              <a:defRPr/>
            </a:pPr>
            <a:fld id="{DE532229-BFDE-44C8-AAA1-61E77CD2C61A}" type="slidenum">
              <a:rPr kumimoji="0" lang="en-US" altLang="ja-JP" sz="800" smtClean="0"/>
              <a:pPr defTabSz="455613" eaLnBrk="1" fontAlgn="auto" hangingPunct="1">
                <a:spcBef>
                  <a:spcPts val="0"/>
                </a:spcBef>
                <a:spcAft>
                  <a:spcPts val="0"/>
                </a:spcAft>
                <a:defRPr/>
              </a:pPr>
              <a:t>‹#›</a:t>
            </a:fld>
            <a:endParaRPr kumimoji="0" lang="en-US" altLang="ja-JP" sz="800" dirty="0" smtClean="0"/>
          </a:p>
        </p:txBody>
      </p:sp>
      <p:pic>
        <p:nvPicPr>
          <p:cNvPr id="1031" name="図 18" descr="コーポレートロゴタイプ和文.png"/>
          <p:cNvPicPr>
            <a:picLocks noChangeAspect="1"/>
          </p:cNvPicPr>
          <p:nvPr/>
        </p:nvPicPr>
        <p:blipFill>
          <a:blip r:embed="rId14"/>
          <a:srcRect/>
          <a:stretch>
            <a:fillRect/>
          </a:stretch>
        </p:blipFill>
        <p:spPr bwMode="auto">
          <a:xfrm>
            <a:off x="7777163" y="228600"/>
            <a:ext cx="1236662" cy="298450"/>
          </a:xfrm>
          <a:prstGeom prst="rect">
            <a:avLst/>
          </a:prstGeom>
          <a:noFill/>
          <a:ln w="9525">
            <a:noFill/>
            <a:miter lim="800000"/>
            <a:headEnd/>
            <a:tailEnd/>
          </a:ln>
        </p:spPr>
      </p:pic>
      <p:sp>
        <p:nvSpPr>
          <p:cNvPr id="32" name="TextBox 61"/>
          <p:cNvSpPr txBox="1">
            <a:spLocks noChangeArrowheads="1"/>
          </p:cNvSpPr>
          <p:nvPr/>
        </p:nvSpPr>
        <p:spPr bwMode="auto">
          <a:xfrm>
            <a:off x="647700"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a:t>
            </a:r>
            <a:r>
              <a:rPr kumimoji="0" lang="en-US" altLang="ja-JP" sz="900" dirty="0" smtClean="0">
                <a:latin typeface="Arial" charset="0"/>
                <a:ea typeface="ＭＳ Ｐゴシック" charset="-128"/>
              </a:rPr>
              <a:t>2014 </a:t>
            </a:r>
            <a:r>
              <a:rPr kumimoji="0" lang="en-US" altLang="ja-JP" sz="900" dirty="0">
                <a:latin typeface="Arial" charset="0"/>
                <a:ea typeface="ＭＳ Ｐゴシック" charset="-128"/>
              </a:rPr>
              <a:t>NTT DATA SEKISUI SYSTEMS Corporation</a:t>
            </a:r>
          </a:p>
        </p:txBody>
      </p:sp>
      <p:sp>
        <p:nvSpPr>
          <p:cNvPr id="1033"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spTree>
  </p:cSld>
  <p:clrMap bg1="lt1" tx1="dk1" bg2="lt2" tx2="dk2" accent1="accent1" accent2="accent2" accent3="accent3" accent4="accent4" accent5="accent5" accent6="accent6" hlink="hlink" folHlink="folHlink"/>
  <p:sldLayoutIdLst>
    <p:sldLayoutId id="2147484079" r:id="rId1"/>
    <p:sldLayoutId id="2147484078" r:id="rId2"/>
    <p:sldLayoutId id="2147484077" r:id="rId3"/>
    <p:sldLayoutId id="2147484076" r:id="rId4"/>
    <p:sldLayoutId id="2147484075" r:id="rId5"/>
    <p:sldLayoutId id="2147484074" r:id="rId6"/>
    <p:sldLayoutId id="2147484073" r:id="rId7"/>
    <p:sldLayoutId id="2147484072" r:id="rId8"/>
    <p:sldLayoutId id="2147484071" r:id="rId9"/>
    <p:sldLayoutId id="2147484070" r:id="rId10"/>
    <p:sldLayoutId id="2147484069" r:id="rId11"/>
  </p:sldLayoutIdLst>
  <p:timing>
    <p:tnLst>
      <p:par>
        <p:cTn id="1" dur="indefinite" restart="never" nodeType="tmRoot"/>
      </p:par>
    </p:tnLst>
  </p:timing>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Rectangle 29"/>
          <p:cNvSpPr/>
          <p:nvPr/>
        </p:nvSpPr>
        <p:spPr>
          <a:xfrm>
            <a:off x="2165350" y="0"/>
            <a:ext cx="6978650" cy="3367088"/>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pic>
        <p:nvPicPr>
          <p:cNvPr id="13315" name="Picture 42" descr="NTT_Title_Slide_w_Image.jpg"/>
          <p:cNvPicPr>
            <a:picLocks noChangeAspect="1"/>
          </p:cNvPicPr>
          <p:nvPr/>
        </p:nvPicPr>
        <p:blipFill>
          <a:blip r:embed="rId13"/>
          <a:srcRect/>
          <a:stretch>
            <a:fillRect/>
          </a:stretch>
        </p:blipFill>
        <p:spPr bwMode="auto">
          <a:xfrm>
            <a:off x="0" y="3322638"/>
            <a:ext cx="2174875" cy="2308225"/>
          </a:xfrm>
          <a:prstGeom prst="rect">
            <a:avLst/>
          </a:prstGeom>
          <a:noFill/>
          <a:ln w="9525">
            <a:noFill/>
            <a:miter lim="800000"/>
            <a:headEnd/>
            <a:tailEnd/>
          </a:ln>
        </p:spPr>
      </p:pic>
      <p:sp>
        <p:nvSpPr>
          <p:cNvPr id="43012" name="Rectangle 44"/>
          <p:cNvSpPr>
            <a:spLocks noChangeArrowheads="1"/>
          </p:cNvSpPr>
          <p:nvPr/>
        </p:nvSpPr>
        <p:spPr bwMode="auto">
          <a:xfrm>
            <a:off x="2166938" y="4470400"/>
            <a:ext cx="6977062" cy="1162050"/>
          </a:xfrm>
          <a:prstGeom prst="rect">
            <a:avLst/>
          </a:prstGeom>
          <a:solidFill>
            <a:srgbClr val="C2CEE6"/>
          </a:solidFill>
          <a:ln>
            <a:noFill/>
          </a:ln>
          <a:extLst/>
        </p:spPr>
        <p:txBody>
          <a:bodyPr wrap="none" lIns="84024" tIns="42012" rIns="84024" bIns="42012"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21" name="Rectangle 45"/>
          <p:cNvSpPr/>
          <p:nvPr/>
        </p:nvSpPr>
        <p:spPr>
          <a:xfrm>
            <a:off x="2165350" y="3324225"/>
            <a:ext cx="6978650" cy="1152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pic>
        <p:nvPicPr>
          <p:cNvPr id="13318" name="図 14" descr="コーポレートロゴタイプ和文.png"/>
          <p:cNvPicPr>
            <a:picLocks noChangeAspect="1"/>
          </p:cNvPicPr>
          <p:nvPr/>
        </p:nvPicPr>
        <p:blipFill>
          <a:blip r:embed="rId14"/>
          <a:srcRect/>
          <a:stretch>
            <a:fillRect/>
          </a:stretch>
        </p:blipFill>
        <p:spPr bwMode="auto">
          <a:xfrm>
            <a:off x="6681788" y="6107113"/>
            <a:ext cx="2090737" cy="504825"/>
          </a:xfrm>
          <a:prstGeom prst="rect">
            <a:avLst/>
          </a:prstGeom>
          <a:noFill/>
          <a:ln w="9525">
            <a:noFill/>
            <a:miter lim="800000"/>
            <a:headEnd/>
            <a:tailEnd/>
          </a:ln>
        </p:spPr>
      </p:pic>
      <p:sp>
        <p:nvSpPr>
          <p:cNvPr id="23" name="TextBox 61"/>
          <p:cNvSpPr txBox="1">
            <a:spLocks noChangeArrowheads="1"/>
          </p:cNvSpPr>
          <p:nvPr/>
        </p:nvSpPr>
        <p:spPr bwMode="auto">
          <a:xfrm>
            <a:off x="0"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a:t>
            </a:r>
            <a:r>
              <a:rPr kumimoji="0" lang="en-US" altLang="ja-JP" sz="900" dirty="0" smtClean="0">
                <a:latin typeface="Arial" charset="0"/>
                <a:ea typeface="ＭＳ Ｐゴシック" charset="-128"/>
              </a:rPr>
              <a:t>2014 </a:t>
            </a:r>
            <a:r>
              <a:rPr kumimoji="0" lang="en-US" altLang="ja-JP" sz="900" dirty="0">
                <a:latin typeface="Arial" charset="0"/>
                <a:ea typeface="ＭＳ Ｐゴシック" charset="-128"/>
              </a:rPr>
              <a:t>NTT DATA SEKISUI SYSTEMS Corporation</a:t>
            </a:r>
          </a:p>
        </p:txBody>
      </p:sp>
      <p:sp>
        <p:nvSpPr>
          <p:cNvPr id="13320"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spTree>
  </p:cSld>
  <p:clrMap bg1="lt1" tx1="dk1" bg2="lt2" tx2="dk2" accent1="accent1" accent2="accent2" accent3="accent3" accent4="accent4" accent5="accent5" accent6="accent6" hlink="hlink" folHlink="folHlink"/>
  <p:sldLayoutIdLst>
    <p:sldLayoutId id="2147484090" r:id="rId1"/>
    <p:sldLayoutId id="2147484089" r:id="rId2"/>
    <p:sldLayoutId id="2147484088" r:id="rId3"/>
    <p:sldLayoutId id="2147484087" r:id="rId4"/>
    <p:sldLayoutId id="2147484086" r:id="rId5"/>
    <p:sldLayoutId id="2147484085" r:id="rId6"/>
    <p:sldLayoutId id="2147484084" r:id="rId7"/>
    <p:sldLayoutId id="2147484083" r:id="rId8"/>
    <p:sldLayoutId id="2147484082" r:id="rId9"/>
    <p:sldLayoutId id="2147484081" r:id="rId10"/>
    <p:sldLayoutId id="2147484080" r:id="rId11"/>
  </p:sldLayoutIdLst>
  <p:timing>
    <p:tnLst>
      <p:par>
        <p:cTn id="1" dur="indefinite" restart="never" nodeType="tmRoot"/>
      </p:par>
    </p:tnLst>
  </p:timing>
  <p:hf hdr="0" dt="0"/>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30"/>
          <p:cNvSpPr/>
          <p:nvPr/>
        </p:nvSpPr>
        <p:spPr>
          <a:xfrm>
            <a:off x="0" y="0"/>
            <a:ext cx="7735888" cy="663575"/>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pic>
        <p:nvPicPr>
          <p:cNvPr id="25603" name="Picture 31" descr="NTT_Title_and_Content.jpg"/>
          <p:cNvPicPr>
            <a:picLocks noChangeAspect="1"/>
          </p:cNvPicPr>
          <p:nvPr/>
        </p:nvPicPr>
        <p:blipFill>
          <a:blip r:embed="rId13"/>
          <a:srcRect/>
          <a:stretch>
            <a:fillRect/>
          </a:stretch>
        </p:blipFill>
        <p:spPr bwMode="auto">
          <a:xfrm>
            <a:off x="0" y="0"/>
            <a:ext cx="625475" cy="663575"/>
          </a:xfrm>
          <a:prstGeom prst="rect">
            <a:avLst/>
          </a:prstGeom>
          <a:noFill/>
          <a:ln w="9525">
            <a:noFill/>
            <a:miter lim="800000"/>
            <a:headEnd/>
            <a:tailEnd/>
          </a:ln>
        </p:spPr>
      </p:pic>
      <p:sp>
        <p:nvSpPr>
          <p:cNvPr id="8" name="Rectangle 32"/>
          <p:cNvSpPr/>
          <p:nvPr/>
        </p:nvSpPr>
        <p:spPr>
          <a:xfrm>
            <a:off x="7735888" y="0"/>
            <a:ext cx="1408112" cy="663575"/>
          </a:xfrm>
          <a:prstGeom prst="rect">
            <a:avLst/>
          </a:prstGeom>
          <a:solidFill>
            <a:srgbClr val="E1E7F3">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grpSp>
        <p:nvGrpSpPr>
          <p:cNvPr id="25605" name="Group 51"/>
          <p:cNvGrpSpPr>
            <a:grpSpLocks/>
          </p:cNvGrpSpPr>
          <p:nvPr/>
        </p:nvGrpSpPr>
        <p:grpSpPr bwMode="auto">
          <a:xfrm>
            <a:off x="0" y="6737350"/>
            <a:ext cx="9144000" cy="120650"/>
            <a:chOff x="0" y="6731877"/>
            <a:chExt cx="10688638" cy="132052"/>
          </a:xfrm>
        </p:grpSpPr>
        <p:sp>
          <p:nvSpPr>
            <p:cNvPr id="11" name="Rectangle 52"/>
            <p:cNvSpPr/>
            <p:nvPr userDrawn="1"/>
          </p:nvSpPr>
          <p:spPr>
            <a:xfrm>
              <a:off x="0" y="6731877"/>
              <a:ext cx="10688638" cy="132052"/>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grpSp>
          <p:nvGrpSpPr>
            <p:cNvPr id="25611" name="Group 103"/>
            <p:cNvGrpSpPr>
              <a:grpSpLocks/>
            </p:cNvGrpSpPr>
            <p:nvPr userDrawn="1"/>
          </p:nvGrpSpPr>
          <p:grpSpPr bwMode="auto">
            <a:xfrm>
              <a:off x="0" y="6731877"/>
              <a:ext cx="735013" cy="132052"/>
              <a:chOff x="0" y="6296155"/>
              <a:chExt cx="735013" cy="132052"/>
            </a:xfrm>
          </p:grpSpPr>
          <p:sp>
            <p:nvSpPr>
              <p:cNvPr id="13" name="Rectangle 54"/>
              <p:cNvSpPr/>
              <p:nvPr userDrawn="1"/>
            </p:nvSpPr>
            <p:spPr>
              <a:xfrm>
                <a:off x="612370" y="6296155"/>
                <a:ext cx="122474" cy="132052"/>
              </a:xfrm>
              <a:prstGeom prst="rect">
                <a:avLst/>
              </a:prstGeom>
              <a:solidFill>
                <a:srgbClr val="E6B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44041" name="Rectangle 55"/>
              <p:cNvSpPr>
                <a:spLocks noChangeArrowheads="1"/>
              </p:cNvSpPr>
              <p:nvPr userDrawn="1"/>
            </p:nvSpPr>
            <p:spPr bwMode="auto">
              <a:xfrm>
                <a:off x="489896" y="6296155"/>
                <a:ext cx="122474" cy="132052"/>
              </a:xfrm>
              <a:prstGeom prst="rect">
                <a:avLst/>
              </a:prstGeom>
              <a:solidFill>
                <a:srgbClr val="C96953"/>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15" name="Rectangle 56"/>
              <p:cNvSpPr/>
              <p:nvPr userDrawn="1"/>
            </p:nvSpPr>
            <p:spPr>
              <a:xfrm>
                <a:off x="367422" y="6296155"/>
                <a:ext cx="122474" cy="13205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16" name="Rectangle 57"/>
              <p:cNvSpPr/>
              <p:nvPr userDrawn="1"/>
            </p:nvSpPr>
            <p:spPr>
              <a:xfrm>
                <a:off x="244948" y="6296155"/>
                <a:ext cx="120619" cy="132052"/>
              </a:xfrm>
              <a:prstGeom prst="rect">
                <a:avLst/>
              </a:prstGeom>
              <a:solidFill>
                <a:srgbClr val="0080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33" fontAlgn="auto">
                  <a:spcBef>
                    <a:spcPts val="0"/>
                  </a:spcBef>
                  <a:spcAft>
                    <a:spcPts val="0"/>
                  </a:spcAft>
                  <a:defRPr/>
                </a:pPr>
                <a:endParaRPr kumimoji="0" lang="en-US" dirty="0"/>
              </a:p>
            </p:txBody>
          </p:sp>
          <p:sp>
            <p:nvSpPr>
              <p:cNvPr id="44044" name="Rectangle 58"/>
              <p:cNvSpPr>
                <a:spLocks noChangeArrowheads="1"/>
              </p:cNvSpPr>
              <p:nvPr userDrawn="1"/>
            </p:nvSpPr>
            <p:spPr bwMode="auto">
              <a:xfrm>
                <a:off x="122474" y="6296155"/>
                <a:ext cx="122474" cy="132052"/>
              </a:xfrm>
              <a:prstGeom prst="rect">
                <a:avLst/>
              </a:prstGeom>
              <a:solidFill>
                <a:srgbClr val="6F7796"/>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44045" name="Rectangle 59"/>
              <p:cNvSpPr>
                <a:spLocks noChangeArrowheads="1"/>
              </p:cNvSpPr>
              <p:nvPr userDrawn="1"/>
            </p:nvSpPr>
            <p:spPr bwMode="auto">
              <a:xfrm>
                <a:off x="0" y="6296155"/>
                <a:ext cx="122474" cy="132052"/>
              </a:xfrm>
              <a:prstGeom prst="rect">
                <a:avLst/>
              </a:prstGeom>
              <a:solidFill>
                <a:srgbClr val="3F4973"/>
              </a:solidFill>
              <a:ln>
                <a:noFill/>
              </a:ln>
              <a:extLst/>
            </p:spPr>
            <p:txBody>
              <a:bodyPr wrap="none"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grpSp>
      </p:grpSp>
      <p:sp>
        <p:nvSpPr>
          <p:cNvPr id="1030" name="TextBox 60"/>
          <p:cNvSpPr txBox="1">
            <a:spLocks noChangeArrowheads="1"/>
          </p:cNvSpPr>
          <p:nvPr/>
        </p:nvSpPr>
        <p:spPr bwMode="auto">
          <a:xfrm>
            <a:off x="8802688" y="6742113"/>
            <a:ext cx="341312" cy="123825"/>
          </a:xfrm>
          <a:prstGeom prst="rect">
            <a:avLst/>
          </a:prstGeom>
          <a:noFill/>
          <a:ln>
            <a:noFill/>
          </a:ln>
          <a:extLst/>
        </p:spPr>
        <p:txBody>
          <a:bodyPr lIns="84024" tIns="0" rIns="84024"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455613" eaLnBrk="1" fontAlgn="auto" hangingPunct="1">
              <a:spcBef>
                <a:spcPts val="0"/>
              </a:spcBef>
              <a:spcAft>
                <a:spcPts val="0"/>
              </a:spcAft>
              <a:defRPr/>
            </a:pPr>
            <a:fld id="{3C90B60A-FC57-4A8B-9F1F-A17793CDEF8E}" type="slidenum">
              <a:rPr kumimoji="0" lang="en-US" altLang="ja-JP" sz="800" smtClean="0"/>
              <a:pPr defTabSz="455613" eaLnBrk="1" fontAlgn="auto" hangingPunct="1">
                <a:spcBef>
                  <a:spcPts val="0"/>
                </a:spcBef>
                <a:spcAft>
                  <a:spcPts val="0"/>
                </a:spcAft>
                <a:defRPr/>
              </a:pPr>
              <a:t>‹#›</a:t>
            </a:fld>
            <a:endParaRPr kumimoji="0" lang="en-US" altLang="ja-JP" sz="800" dirty="0" smtClean="0"/>
          </a:p>
        </p:txBody>
      </p:sp>
      <p:sp>
        <p:nvSpPr>
          <p:cNvPr id="1031" name="TextBox 61"/>
          <p:cNvSpPr txBox="1">
            <a:spLocks noChangeArrowheads="1"/>
          </p:cNvSpPr>
          <p:nvPr/>
        </p:nvSpPr>
        <p:spPr bwMode="auto">
          <a:xfrm>
            <a:off x="647700"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2013 NTT DATA SEKISUI SYSTEMS Corporation</a:t>
            </a:r>
          </a:p>
        </p:txBody>
      </p:sp>
      <p:sp>
        <p:nvSpPr>
          <p:cNvPr id="25608"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pic>
        <p:nvPicPr>
          <p:cNvPr id="25609" name="図 20" descr="コーポレートロゴタイプ和文.png"/>
          <p:cNvPicPr>
            <a:picLocks noChangeAspect="1"/>
          </p:cNvPicPr>
          <p:nvPr/>
        </p:nvPicPr>
        <p:blipFill>
          <a:blip r:embed="rId14"/>
          <a:srcRect/>
          <a:stretch>
            <a:fillRect/>
          </a:stretch>
        </p:blipFill>
        <p:spPr bwMode="auto">
          <a:xfrm>
            <a:off x="7758113" y="174625"/>
            <a:ext cx="1325562"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1" r:id="rId1"/>
    <p:sldLayoutId id="2147484100" r:id="rId2"/>
    <p:sldLayoutId id="2147484099" r:id="rId3"/>
    <p:sldLayoutId id="2147484098" r:id="rId4"/>
    <p:sldLayoutId id="2147484097" r:id="rId5"/>
    <p:sldLayoutId id="2147484096" r:id="rId6"/>
    <p:sldLayoutId id="2147484095" r:id="rId7"/>
    <p:sldLayoutId id="2147484094" r:id="rId8"/>
    <p:sldLayoutId id="2147484093" r:id="rId9"/>
    <p:sldLayoutId id="2147484092" r:id="rId10"/>
    <p:sldLayoutId id="2147484091" r:id="rId11"/>
  </p:sldLayoutIdLst>
  <p:timing>
    <p:tnLst>
      <p:par>
        <p:cTn id="1" dur="indefinite" restart="never" nodeType="tmRoot"/>
      </p:par>
    </p:tnLst>
  </p:timing>
  <p:hf hdr="0" dt="0"/>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33"/>
          <p:cNvPicPr>
            <a:picLocks noChangeAspect="1"/>
          </p:cNvPicPr>
          <p:nvPr/>
        </p:nvPicPr>
        <p:blipFill>
          <a:blip r:embed="rId13"/>
          <a:srcRect/>
          <a:stretch>
            <a:fillRect/>
          </a:stretch>
        </p:blipFill>
        <p:spPr bwMode="auto">
          <a:xfrm>
            <a:off x="2165350" y="0"/>
            <a:ext cx="6978650" cy="3328988"/>
          </a:xfrm>
          <a:prstGeom prst="rect">
            <a:avLst/>
          </a:prstGeom>
          <a:noFill/>
          <a:ln w="9525">
            <a:noFill/>
            <a:miter lim="800000"/>
            <a:headEnd/>
            <a:tailEnd/>
          </a:ln>
        </p:spPr>
      </p:pic>
      <p:pic>
        <p:nvPicPr>
          <p:cNvPr id="37891" name="Picture 18" descr="NTT_Title_Slide_w_Image.jpg"/>
          <p:cNvPicPr>
            <a:picLocks noChangeAspect="1"/>
          </p:cNvPicPr>
          <p:nvPr/>
        </p:nvPicPr>
        <p:blipFill>
          <a:blip r:embed="rId14"/>
          <a:srcRect/>
          <a:stretch>
            <a:fillRect/>
          </a:stretch>
        </p:blipFill>
        <p:spPr bwMode="auto">
          <a:xfrm>
            <a:off x="0" y="3322638"/>
            <a:ext cx="2174875" cy="2308225"/>
          </a:xfrm>
          <a:prstGeom prst="rect">
            <a:avLst/>
          </a:prstGeom>
          <a:noFill/>
          <a:ln w="9525">
            <a:noFill/>
            <a:miter lim="800000"/>
            <a:headEnd/>
            <a:tailEnd/>
          </a:ln>
        </p:spPr>
      </p:pic>
      <p:sp>
        <p:nvSpPr>
          <p:cNvPr id="45060" name="Rectangle 22"/>
          <p:cNvSpPr>
            <a:spLocks noChangeArrowheads="1"/>
          </p:cNvSpPr>
          <p:nvPr/>
        </p:nvSpPr>
        <p:spPr bwMode="auto">
          <a:xfrm>
            <a:off x="2166938" y="4470400"/>
            <a:ext cx="6977062" cy="1162050"/>
          </a:xfrm>
          <a:prstGeom prst="rect">
            <a:avLst/>
          </a:prstGeom>
          <a:solidFill>
            <a:srgbClr val="C2CEE6"/>
          </a:solidFill>
          <a:ln>
            <a:noFill/>
          </a:ln>
          <a:extLst/>
        </p:spPr>
        <p:txBody>
          <a:bodyPr wrap="none" lIns="84024" tIns="42012" rIns="84024" bIns="42012"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1700" dirty="0">
              <a:solidFill>
                <a:srgbClr val="000000"/>
              </a:solidFill>
              <a:latin typeface="HGP創英角ｺﾞｼｯｸUB" pitchFamily="50" charset="-128"/>
              <a:ea typeface="HGP創英角ｺﾞｼｯｸUB" pitchFamily="50" charset="-128"/>
            </a:endParaRPr>
          </a:p>
        </p:txBody>
      </p:sp>
      <p:sp>
        <p:nvSpPr>
          <p:cNvPr id="21" name="Rectangle 24"/>
          <p:cNvSpPr/>
          <p:nvPr/>
        </p:nvSpPr>
        <p:spPr>
          <a:xfrm>
            <a:off x="2165350" y="3324225"/>
            <a:ext cx="6978650" cy="1152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pic>
        <p:nvPicPr>
          <p:cNvPr id="37894" name="図 10" descr="コーポレートロゴタイプ和文.png"/>
          <p:cNvPicPr>
            <a:picLocks noChangeAspect="1"/>
          </p:cNvPicPr>
          <p:nvPr/>
        </p:nvPicPr>
        <p:blipFill>
          <a:blip r:embed="rId15"/>
          <a:srcRect/>
          <a:stretch>
            <a:fillRect/>
          </a:stretch>
        </p:blipFill>
        <p:spPr bwMode="auto">
          <a:xfrm>
            <a:off x="6672263" y="6107113"/>
            <a:ext cx="2089150" cy="504825"/>
          </a:xfrm>
          <a:prstGeom prst="rect">
            <a:avLst/>
          </a:prstGeom>
          <a:noFill/>
          <a:ln w="9525">
            <a:noFill/>
            <a:miter lim="800000"/>
            <a:headEnd/>
            <a:tailEnd/>
          </a:ln>
        </p:spPr>
      </p:pic>
      <p:sp>
        <p:nvSpPr>
          <p:cNvPr id="23" name="TextBox 61"/>
          <p:cNvSpPr txBox="1">
            <a:spLocks noChangeArrowheads="1"/>
          </p:cNvSpPr>
          <p:nvPr/>
        </p:nvSpPr>
        <p:spPr bwMode="auto">
          <a:xfrm>
            <a:off x="0"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2013 NTT DATA SEKISUI SYSTEMS Corporation</a:t>
            </a:r>
          </a:p>
        </p:txBody>
      </p:sp>
      <p:sp>
        <p:nvSpPr>
          <p:cNvPr id="37896"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spTree>
  </p:cSld>
  <p:clrMap bg1="lt1" tx1="dk1" bg2="lt2" tx2="dk2" accent1="accent1" accent2="accent2" accent3="accent3" accent4="accent4" accent5="accent5" accent6="accent6" hlink="hlink" folHlink="folHlink"/>
  <p:sldLayoutIdLst>
    <p:sldLayoutId id="2147484112" r:id="rId1"/>
    <p:sldLayoutId id="2147484111" r:id="rId2"/>
    <p:sldLayoutId id="2147484110" r:id="rId3"/>
    <p:sldLayoutId id="2147484109" r:id="rId4"/>
    <p:sldLayoutId id="2147484108" r:id="rId5"/>
    <p:sldLayoutId id="2147484107" r:id="rId6"/>
    <p:sldLayoutId id="2147484106" r:id="rId7"/>
    <p:sldLayoutId id="2147484105" r:id="rId8"/>
    <p:sldLayoutId id="2147484104" r:id="rId9"/>
    <p:sldLayoutId id="2147484103" r:id="rId10"/>
    <p:sldLayoutId id="2147484102" r:id="rId11"/>
  </p:sldLayoutIdLst>
  <p:timing>
    <p:tnLst>
      <p:par>
        <p:cTn id="1" dur="indefinite" restart="never" nodeType="tmRoot"/>
      </p:par>
    </p:tnLst>
  </p:timing>
  <p:hf hdr="0" dt="0"/>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17" descr="NTT_Section_Divider.jpg"/>
          <p:cNvPicPr>
            <a:picLocks noChangeAspect="1"/>
          </p:cNvPicPr>
          <p:nvPr/>
        </p:nvPicPr>
        <p:blipFill>
          <a:blip r:embed="rId13"/>
          <a:srcRect/>
          <a:stretch>
            <a:fillRect/>
          </a:stretch>
        </p:blipFill>
        <p:spPr bwMode="auto">
          <a:xfrm>
            <a:off x="0" y="2044700"/>
            <a:ext cx="1304925" cy="1387475"/>
          </a:xfrm>
          <a:prstGeom prst="rect">
            <a:avLst/>
          </a:prstGeom>
          <a:noFill/>
          <a:ln w="9525">
            <a:noFill/>
            <a:miter lim="800000"/>
            <a:headEnd/>
            <a:tailEnd/>
          </a:ln>
        </p:spPr>
      </p:pic>
      <p:sp>
        <p:nvSpPr>
          <p:cNvPr id="19" name="Rectangle 18"/>
          <p:cNvSpPr/>
          <p:nvPr/>
        </p:nvSpPr>
        <p:spPr>
          <a:xfrm>
            <a:off x="0" y="6743700"/>
            <a:ext cx="9144000" cy="114300"/>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sp>
        <p:nvSpPr>
          <p:cNvPr id="47108" name="Rectangle 20"/>
          <p:cNvSpPr>
            <a:spLocks noChangeArrowheads="1"/>
          </p:cNvSpPr>
          <p:nvPr/>
        </p:nvSpPr>
        <p:spPr bwMode="auto">
          <a:xfrm>
            <a:off x="1301750" y="2046288"/>
            <a:ext cx="7842250" cy="693737"/>
          </a:xfrm>
          <a:prstGeom prst="rect">
            <a:avLst/>
          </a:prstGeom>
          <a:solidFill>
            <a:schemeClr val="accent2"/>
          </a:solidFill>
          <a:ln>
            <a:noFill/>
          </a:ln>
          <a:extLst/>
        </p:spPr>
        <p:txBody>
          <a:bodyPr wrap="none" lIns="84024" tIns="42012" rIns="84024" bIns="42012" anchor="ctr"/>
          <a:lstStyle>
            <a:lvl1pPr defTabSz="839788">
              <a:defRPr kumimoji="1">
                <a:solidFill>
                  <a:schemeClr val="tx1"/>
                </a:solidFill>
                <a:latin typeface="Candara" pitchFamily="34" charset="0"/>
                <a:ea typeface="HGP明朝E" pitchFamily="18" charset="-128"/>
              </a:defRPr>
            </a:lvl1pPr>
            <a:lvl2pPr marL="742950" indent="-285750" defTabSz="839788">
              <a:defRPr kumimoji="1">
                <a:solidFill>
                  <a:schemeClr val="tx1"/>
                </a:solidFill>
                <a:latin typeface="Candara" pitchFamily="34" charset="0"/>
                <a:ea typeface="HGP明朝E" pitchFamily="18" charset="-128"/>
              </a:defRPr>
            </a:lvl2pPr>
            <a:lvl3pPr marL="1143000" indent="-228600" defTabSz="839788">
              <a:defRPr kumimoji="1">
                <a:solidFill>
                  <a:schemeClr val="tx1"/>
                </a:solidFill>
                <a:latin typeface="Candara" pitchFamily="34" charset="0"/>
                <a:ea typeface="HGP明朝E" pitchFamily="18" charset="-128"/>
              </a:defRPr>
            </a:lvl3pPr>
            <a:lvl4pPr marL="1600200" indent="-228600" defTabSz="839788">
              <a:defRPr kumimoji="1">
                <a:solidFill>
                  <a:schemeClr val="tx1"/>
                </a:solidFill>
                <a:latin typeface="Candara" pitchFamily="34" charset="0"/>
                <a:ea typeface="HGP明朝E" pitchFamily="18" charset="-128"/>
              </a:defRPr>
            </a:lvl4pPr>
            <a:lvl5pPr marL="2057400" indent="-228600" defTabSz="839788">
              <a:defRPr kumimoji="1">
                <a:solidFill>
                  <a:schemeClr val="tx1"/>
                </a:solidFill>
                <a:latin typeface="Candara" pitchFamily="34" charset="0"/>
                <a:ea typeface="HGP明朝E" pitchFamily="18" charset="-128"/>
              </a:defRPr>
            </a:lvl5pPr>
            <a:lvl6pPr marL="2514600" indent="-228600" defTabSz="839788"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839788"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839788"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839788"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endParaRPr kumimoji="0" lang="en-US" altLang="en-US" sz="2800" dirty="0">
              <a:solidFill>
                <a:srgbClr val="000000"/>
              </a:solidFill>
              <a:latin typeface="HGP創英角ｺﾞｼｯｸUB" pitchFamily="50" charset="-128"/>
              <a:ea typeface="HGP創英角ｺﾞｼｯｸUB" pitchFamily="50" charset="-128"/>
            </a:endParaRPr>
          </a:p>
        </p:txBody>
      </p:sp>
      <p:sp>
        <p:nvSpPr>
          <p:cNvPr id="21" name="Rectangle 21"/>
          <p:cNvSpPr/>
          <p:nvPr/>
        </p:nvSpPr>
        <p:spPr>
          <a:xfrm>
            <a:off x="1301750" y="2740025"/>
            <a:ext cx="7842250" cy="692150"/>
          </a:xfrm>
          <a:prstGeom prst="rect">
            <a:avLst/>
          </a:prstGeom>
          <a:solidFill>
            <a:srgbClr val="A4B6DA"/>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sp>
        <p:nvSpPr>
          <p:cNvPr id="22" name="TextBox 24"/>
          <p:cNvSpPr txBox="1">
            <a:spLocks noChangeArrowheads="1"/>
          </p:cNvSpPr>
          <p:nvPr/>
        </p:nvSpPr>
        <p:spPr bwMode="auto">
          <a:xfrm>
            <a:off x="8872538" y="6742113"/>
            <a:ext cx="271462" cy="244475"/>
          </a:xfrm>
          <a:prstGeom prst="rect">
            <a:avLst/>
          </a:prstGeom>
          <a:noFill/>
          <a:ln>
            <a:noFill/>
          </a:ln>
          <a:extLst/>
        </p:spPr>
        <p:txBody>
          <a:bodyPr lIns="84024" tIns="0" rIns="84024"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455613" eaLnBrk="1" fontAlgn="auto" hangingPunct="1">
              <a:spcBef>
                <a:spcPts val="0"/>
              </a:spcBef>
              <a:spcAft>
                <a:spcPts val="0"/>
              </a:spcAft>
              <a:defRPr/>
            </a:pPr>
            <a:fld id="{A5A28703-2C07-466A-BA6E-CC9D43A4F234}" type="slidenum">
              <a:rPr kumimoji="0" lang="en-US" altLang="ja-JP" sz="800" smtClean="0"/>
              <a:pPr defTabSz="455613" eaLnBrk="1" fontAlgn="auto" hangingPunct="1">
                <a:spcBef>
                  <a:spcPts val="0"/>
                </a:spcBef>
                <a:spcAft>
                  <a:spcPts val="0"/>
                </a:spcAft>
                <a:defRPr/>
              </a:pPr>
              <a:t>‹#›</a:t>
            </a:fld>
            <a:endParaRPr kumimoji="0" lang="en-US" altLang="ja-JP" sz="800" dirty="0" smtClean="0"/>
          </a:p>
        </p:txBody>
      </p:sp>
      <p:sp>
        <p:nvSpPr>
          <p:cNvPr id="23" name="TextBox 61"/>
          <p:cNvSpPr txBox="1">
            <a:spLocks noChangeArrowheads="1"/>
          </p:cNvSpPr>
          <p:nvPr/>
        </p:nvSpPr>
        <p:spPr bwMode="auto">
          <a:xfrm>
            <a:off x="0"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2013 NTT DATA SEKISUI SYSTEMS Corporation</a:t>
            </a:r>
          </a:p>
        </p:txBody>
      </p:sp>
      <p:sp>
        <p:nvSpPr>
          <p:cNvPr id="50184"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spTree>
  </p:cSld>
  <p:clrMap bg1="lt1" tx1="dk1" bg2="lt2" tx2="dk2" accent1="accent1" accent2="accent2" accent3="accent3" accent4="accent4" accent5="accent5" accent6="accent6" hlink="hlink" folHlink="folHlink"/>
  <p:sldLayoutIdLst>
    <p:sldLayoutId id="2147484123" r:id="rId1"/>
    <p:sldLayoutId id="2147484122" r:id="rId2"/>
    <p:sldLayoutId id="2147484121" r:id="rId3"/>
    <p:sldLayoutId id="2147484120" r:id="rId4"/>
    <p:sldLayoutId id="2147484119" r:id="rId5"/>
    <p:sldLayoutId id="2147484118" r:id="rId6"/>
    <p:sldLayoutId id="2147484117" r:id="rId7"/>
    <p:sldLayoutId id="2147484116" r:id="rId8"/>
    <p:sldLayoutId id="2147484115" r:id="rId9"/>
    <p:sldLayoutId id="2147484114" r:id="rId10"/>
    <p:sldLayoutId id="2147484113" r:id="rId11"/>
  </p:sldLayoutIdLst>
  <p:timing>
    <p:tnLst>
      <p:par>
        <p:cTn id="1" dur="indefinite" restart="never" nodeType="tmRoot"/>
      </p:par>
    </p:tnLst>
  </p:timing>
  <p:hf hdr="0" dt="0"/>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extBox 6"/>
          <p:cNvSpPr txBox="1">
            <a:spLocks noChangeArrowheads="1"/>
          </p:cNvSpPr>
          <p:nvPr/>
        </p:nvSpPr>
        <p:spPr bwMode="auto">
          <a:xfrm>
            <a:off x="0" y="6129338"/>
            <a:ext cx="2189163" cy="92075"/>
          </a:xfrm>
          <a:prstGeom prst="rect">
            <a:avLst/>
          </a:prstGeom>
          <a:noFill/>
          <a:ln>
            <a:noFill/>
          </a:ln>
          <a:extLst/>
        </p:spPr>
        <p:txBody>
          <a:bodyPr lIns="84024" tIns="0" rIns="84024"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56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455613" eaLnBrk="1" fontAlgn="auto" hangingPunct="1">
              <a:spcBef>
                <a:spcPts val="0"/>
              </a:spcBef>
              <a:spcAft>
                <a:spcPts val="0"/>
              </a:spcAft>
              <a:defRPr/>
            </a:pPr>
            <a:r>
              <a:rPr kumimoji="0" lang="en-US" altLang="ja-JP" sz="600" dirty="0" smtClean="0"/>
              <a:t>Copyright © 2011 NTT DATA Corporation</a:t>
            </a:r>
          </a:p>
        </p:txBody>
      </p:sp>
      <p:sp>
        <p:nvSpPr>
          <p:cNvPr id="19" name="Rectangle 7"/>
          <p:cNvSpPr/>
          <p:nvPr/>
        </p:nvSpPr>
        <p:spPr>
          <a:xfrm>
            <a:off x="0" y="0"/>
            <a:ext cx="2174875" cy="6858000"/>
          </a:xfrm>
          <a:prstGeom prst="rect">
            <a:avLst/>
          </a:prstGeom>
          <a:solidFill>
            <a:srgbClr val="E1E7F3"/>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anchor="ctr"/>
          <a:lstStyle/>
          <a:p>
            <a:pPr algn="ctr" defTabSz="457133" fontAlgn="auto">
              <a:spcBef>
                <a:spcPts val="0"/>
              </a:spcBef>
              <a:spcAft>
                <a:spcPts val="0"/>
              </a:spcAft>
              <a:defRPr/>
            </a:pPr>
            <a:endParaRPr kumimoji="0" lang="en-US" dirty="0"/>
          </a:p>
        </p:txBody>
      </p:sp>
      <p:pic>
        <p:nvPicPr>
          <p:cNvPr id="62468" name="Picture 8" descr="NTT_Brand_Slide.jpg"/>
          <p:cNvPicPr>
            <a:picLocks noChangeAspect="1"/>
          </p:cNvPicPr>
          <p:nvPr/>
        </p:nvPicPr>
        <p:blipFill>
          <a:blip r:embed="rId13"/>
          <a:srcRect/>
          <a:stretch>
            <a:fillRect/>
          </a:stretch>
        </p:blipFill>
        <p:spPr bwMode="auto">
          <a:xfrm>
            <a:off x="0" y="2278063"/>
            <a:ext cx="2174875" cy="2308225"/>
          </a:xfrm>
          <a:prstGeom prst="rect">
            <a:avLst/>
          </a:prstGeom>
          <a:noFill/>
          <a:ln w="9525">
            <a:noFill/>
            <a:miter lim="800000"/>
            <a:headEnd/>
            <a:tailEnd/>
          </a:ln>
        </p:spPr>
      </p:pic>
      <p:pic>
        <p:nvPicPr>
          <p:cNvPr id="62469" name="Picture 10"/>
          <p:cNvPicPr>
            <a:picLocks noChangeAspect="1"/>
          </p:cNvPicPr>
          <p:nvPr/>
        </p:nvPicPr>
        <p:blipFill>
          <a:blip r:embed="rId14"/>
          <a:srcRect/>
          <a:stretch>
            <a:fillRect/>
          </a:stretch>
        </p:blipFill>
        <p:spPr bwMode="auto">
          <a:xfrm>
            <a:off x="4386263" y="2819400"/>
            <a:ext cx="2622550" cy="706438"/>
          </a:xfrm>
          <a:prstGeom prst="rect">
            <a:avLst/>
          </a:prstGeom>
          <a:noFill/>
          <a:ln w="9525">
            <a:noFill/>
            <a:miter lim="800000"/>
            <a:headEnd/>
            <a:tailEnd/>
          </a:ln>
        </p:spPr>
      </p:pic>
      <p:sp>
        <p:nvSpPr>
          <p:cNvPr id="22" name="TextBox 61"/>
          <p:cNvSpPr txBox="1">
            <a:spLocks noChangeArrowheads="1"/>
          </p:cNvSpPr>
          <p:nvPr/>
        </p:nvSpPr>
        <p:spPr bwMode="auto">
          <a:xfrm>
            <a:off x="14288" y="6735763"/>
            <a:ext cx="3552825" cy="138112"/>
          </a:xfrm>
          <a:prstGeom prst="rect">
            <a:avLst/>
          </a:prstGeom>
          <a:noFill/>
          <a:ln>
            <a:noFill/>
          </a:ln>
          <a:extLst/>
        </p:spPr>
        <p:txBody>
          <a:bodyPr lIns="84024" tIns="0" rIns="84024" bIns="0">
            <a:spAutoFit/>
          </a:bodyPr>
          <a:lstStyle>
            <a:lvl1pPr defTabSz="455613">
              <a:defRPr kumimoji="1">
                <a:solidFill>
                  <a:schemeClr val="tx1"/>
                </a:solidFill>
                <a:latin typeface="Candara" pitchFamily="34" charset="0"/>
                <a:ea typeface="HGP明朝E" pitchFamily="18" charset="-128"/>
              </a:defRPr>
            </a:lvl1pPr>
            <a:lvl2pPr marL="742950" indent="-285750" defTabSz="455613">
              <a:defRPr kumimoji="1">
                <a:solidFill>
                  <a:schemeClr val="tx1"/>
                </a:solidFill>
                <a:latin typeface="Candara" pitchFamily="34" charset="0"/>
                <a:ea typeface="HGP明朝E" pitchFamily="18" charset="-128"/>
              </a:defRPr>
            </a:lvl2pPr>
            <a:lvl3pPr marL="1143000" indent="-228600" defTabSz="455613">
              <a:defRPr kumimoji="1">
                <a:solidFill>
                  <a:schemeClr val="tx1"/>
                </a:solidFill>
                <a:latin typeface="Candara" pitchFamily="34" charset="0"/>
                <a:ea typeface="HGP明朝E" pitchFamily="18" charset="-128"/>
              </a:defRPr>
            </a:lvl3pPr>
            <a:lvl4pPr marL="1600200" indent="-228600" defTabSz="455613">
              <a:defRPr kumimoji="1">
                <a:solidFill>
                  <a:schemeClr val="tx1"/>
                </a:solidFill>
                <a:latin typeface="Candara" pitchFamily="34" charset="0"/>
                <a:ea typeface="HGP明朝E" pitchFamily="18" charset="-128"/>
              </a:defRPr>
            </a:lvl4pPr>
            <a:lvl5pPr marL="2057400" indent="-228600" defTabSz="455613">
              <a:defRPr kumimoji="1">
                <a:solidFill>
                  <a:schemeClr val="tx1"/>
                </a:solidFill>
                <a:latin typeface="Candara" pitchFamily="34" charset="0"/>
                <a:ea typeface="HGP明朝E" pitchFamily="18" charset="-128"/>
              </a:defRPr>
            </a:lvl5pPr>
            <a:lvl6pPr marL="2514600" indent="-228600" defTabSz="455613" fontAlgn="base">
              <a:spcBef>
                <a:spcPct val="0"/>
              </a:spcBef>
              <a:spcAft>
                <a:spcPct val="0"/>
              </a:spcAft>
              <a:defRPr kumimoji="1">
                <a:solidFill>
                  <a:schemeClr val="tx1"/>
                </a:solidFill>
                <a:latin typeface="Candara" pitchFamily="34" charset="0"/>
                <a:ea typeface="HGP明朝E" pitchFamily="18" charset="-128"/>
              </a:defRPr>
            </a:lvl6pPr>
            <a:lvl7pPr marL="2971800" indent="-228600" defTabSz="455613" fontAlgn="base">
              <a:spcBef>
                <a:spcPct val="0"/>
              </a:spcBef>
              <a:spcAft>
                <a:spcPct val="0"/>
              </a:spcAft>
              <a:defRPr kumimoji="1">
                <a:solidFill>
                  <a:schemeClr val="tx1"/>
                </a:solidFill>
                <a:latin typeface="Candara" pitchFamily="34" charset="0"/>
                <a:ea typeface="HGP明朝E" pitchFamily="18" charset="-128"/>
              </a:defRPr>
            </a:lvl7pPr>
            <a:lvl8pPr marL="3429000" indent="-228600" defTabSz="455613" fontAlgn="base">
              <a:spcBef>
                <a:spcPct val="0"/>
              </a:spcBef>
              <a:spcAft>
                <a:spcPct val="0"/>
              </a:spcAft>
              <a:defRPr kumimoji="1">
                <a:solidFill>
                  <a:schemeClr val="tx1"/>
                </a:solidFill>
                <a:latin typeface="Candara" pitchFamily="34" charset="0"/>
                <a:ea typeface="HGP明朝E" pitchFamily="18" charset="-128"/>
              </a:defRPr>
            </a:lvl8pPr>
            <a:lvl9pPr marL="3886200" indent="-228600" defTabSz="455613" fontAlgn="base">
              <a:spcBef>
                <a:spcPct val="0"/>
              </a:spcBef>
              <a:spcAft>
                <a:spcPct val="0"/>
              </a:spcAft>
              <a:defRPr kumimoji="1">
                <a:solidFill>
                  <a:schemeClr val="tx1"/>
                </a:solidFill>
                <a:latin typeface="Candara" pitchFamily="34" charset="0"/>
                <a:ea typeface="HGP明朝E" pitchFamily="18" charset="-128"/>
              </a:defRPr>
            </a:lvl9pPr>
          </a:lstStyle>
          <a:p>
            <a:pPr fontAlgn="auto">
              <a:spcBef>
                <a:spcPts val="0"/>
              </a:spcBef>
              <a:spcAft>
                <a:spcPts val="0"/>
              </a:spcAft>
              <a:defRPr/>
            </a:pPr>
            <a:r>
              <a:rPr kumimoji="0" lang="en-US" altLang="ja-JP" sz="900" dirty="0">
                <a:latin typeface="Arial" charset="0"/>
                <a:ea typeface="ＭＳ Ｐゴシック" charset="-128"/>
              </a:rPr>
              <a:t>Copyright © 2013 NTT DATA SEKISUI SYSTEMS Corporation</a:t>
            </a:r>
          </a:p>
        </p:txBody>
      </p:sp>
      <p:pic>
        <p:nvPicPr>
          <p:cNvPr id="62471" name="図 13" descr="和文社名.jpg"/>
          <p:cNvPicPr>
            <a:picLocks noChangeAspect="1"/>
          </p:cNvPicPr>
          <p:nvPr/>
        </p:nvPicPr>
        <p:blipFill>
          <a:blip r:embed="rId15"/>
          <a:srcRect/>
          <a:stretch>
            <a:fillRect/>
          </a:stretch>
        </p:blipFill>
        <p:spPr bwMode="auto">
          <a:xfrm>
            <a:off x="3108325" y="3867150"/>
            <a:ext cx="5178425" cy="363538"/>
          </a:xfrm>
          <a:prstGeom prst="rect">
            <a:avLst/>
          </a:prstGeom>
          <a:noFill/>
          <a:ln w="9525">
            <a:noFill/>
            <a:miter lim="800000"/>
            <a:headEnd/>
            <a:tailEnd/>
          </a:ln>
        </p:spPr>
      </p:pic>
      <p:sp>
        <p:nvSpPr>
          <p:cNvPr id="62472" name="タイトル プレースホルダー 1"/>
          <p:cNvSpPr>
            <a:spLocks noGrp="1"/>
          </p:cNvSpPr>
          <p:nvPr>
            <p:ph type="title"/>
          </p:nvPr>
        </p:nvSpPr>
        <p:spPr bwMode="auto">
          <a:xfrm>
            <a:off x="625475" y="0"/>
            <a:ext cx="7040563" cy="663575"/>
          </a:xfrm>
          <a:prstGeom prst="rect">
            <a:avLst/>
          </a:prstGeom>
          <a:noFill/>
          <a:ln w="9525">
            <a:noFill/>
            <a:miter lim="800000"/>
            <a:headEnd/>
            <a:tailEnd/>
          </a:ln>
        </p:spPr>
        <p:txBody>
          <a:bodyPr vert="horz" wrap="square" lIns="168048" tIns="42012" rIns="168048" bIns="42012" numCol="1" anchor="ctr" anchorCtr="0" compatLnSpc="1">
            <a:prstTxWarp prst="textNoShape">
              <a:avLst/>
            </a:prstTxWarp>
          </a:bodyPr>
          <a:lstStyle/>
          <a:p>
            <a:pPr lvl="0"/>
            <a:r>
              <a:rPr lang="ja-JP" altLang="en-US" smtClean="0"/>
              <a:t>マスター タイトルの書式設定</a:t>
            </a:r>
          </a:p>
        </p:txBody>
      </p:sp>
    </p:spTree>
  </p:cSld>
  <p:clrMap bg1="lt1" tx1="dk1" bg2="lt2" tx2="dk2" accent1="accent1" accent2="accent2" accent3="accent3" accent4="accent4" accent5="accent5" accent6="accent6" hlink="hlink" folHlink="folHlink"/>
  <p:sldLayoutIdLst>
    <p:sldLayoutId id="2147484134" r:id="rId1"/>
    <p:sldLayoutId id="2147484133" r:id="rId2"/>
    <p:sldLayoutId id="2147484132" r:id="rId3"/>
    <p:sldLayoutId id="2147484131" r:id="rId4"/>
    <p:sldLayoutId id="2147484130" r:id="rId5"/>
    <p:sldLayoutId id="2147484129" r:id="rId6"/>
    <p:sldLayoutId id="2147484128" r:id="rId7"/>
    <p:sldLayoutId id="2147484127" r:id="rId8"/>
    <p:sldLayoutId id="2147484126" r:id="rId9"/>
    <p:sldLayoutId id="2147484125" r:id="rId10"/>
    <p:sldLayoutId id="2147484124" r:id="rId11"/>
  </p:sldLayoutIdLst>
  <p:timing>
    <p:tnLst>
      <p:par>
        <p:cTn id="1" dur="indefinite" restart="never" nodeType="tmRoot"/>
      </p:par>
    </p:tnLst>
  </p:timing>
  <p:hf hdr="0" dt="0"/>
  <p:txStyles>
    <p:titleStyle>
      <a:lvl1pPr algn="l" defTabSz="455613" rtl="0" eaLnBrk="0" fontAlgn="base" hangingPunct="0">
        <a:spcBef>
          <a:spcPct val="0"/>
        </a:spcBef>
        <a:spcAft>
          <a:spcPct val="0"/>
        </a:spcAft>
        <a:defRPr kumimoji="1" sz="3200">
          <a:solidFill>
            <a:schemeClr val="tx1"/>
          </a:solidFill>
          <a:latin typeface="+mj-lt"/>
          <a:ea typeface="+mj-ea"/>
          <a:cs typeface="+mj-cs"/>
        </a:defRPr>
      </a:lvl1pPr>
      <a:lvl2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defTabSz="455613" rtl="0" eaLnBrk="0" fontAlgn="base" hangingPunct="0">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6pPr>
      <a:lvl7pPr marL="9144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7pPr>
      <a:lvl8pPr marL="13716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8pPr>
      <a:lvl9pPr marL="1828800" algn="l" defTabSz="455613"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9pPr>
    </p:titleStyle>
    <p:bodyStyle>
      <a:lvl1pPr marL="168275" indent="-168275" algn="l" defTabSz="455613" rtl="0" eaLnBrk="0" fontAlgn="base" hangingPunct="0">
        <a:spcBef>
          <a:spcPct val="20000"/>
        </a:spcBef>
        <a:spcAft>
          <a:spcPct val="0"/>
        </a:spcAft>
        <a:buFont typeface="Arial" charset="0"/>
        <a:buChar char="•"/>
        <a:defRPr kumimoji="1" sz="2000">
          <a:solidFill>
            <a:schemeClr val="tx1"/>
          </a:solidFill>
          <a:latin typeface="+mn-lt"/>
          <a:ea typeface="+mn-ea"/>
          <a:cs typeface="+mn-cs"/>
        </a:defRPr>
      </a:lvl1pPr>
      <a:lvl2pPr marL="681038" indent="-223838" algn="l" defTabSz="455613" rtl="0" eaLnBrk="0" fontAlgn="base" hangingPunct="0">
        <a:spcBef>
          <a:spcPct val="20000"/>
        </a:spcBef>
        <a:spcAft>
          <a:spcPct val="0"/>
        </a:spcAft>
        <a:buFont typeface="Arial" charset="0"/>
        <a:buChar char="–"/>
        <a:defRPr kumimoji="1">
          <a:solidFill>
            <a:schemeClr val="tx1"/>
          </a:solidFill>
          <a:latin typeface="+mn-lt"/>
        </a:defRPr>
      </a:lvl2pPr>
      <a:lvl3pPr marL="1089025" indent="-174625" algn="l" defTabSz="455613" rtl="0" eaLnBrk="0" fontAlgn="base" hangingPunct="0">
        <a:spcBef>
          <a:spcPct val="20000"/>
        </a:spcBef>
        <a:spcAft>
          <a:spcPct val="0"/>
        </a:spcAft>
        <a:buFont typeface="Arial" charset="0"/>
        <a:buChar char="•"/>
        <a:defRPr kumimoji="1" sz="1600">
          <a:solidFill>
            <a:schemeClr val="tx1"/>
          </a:solidFill>
          <a:latin typeface="+mn-lt"/>
        </a:defRPr>
      </a:lvl3pPr>
      <a:lvl4pPr marL="1543050" indent="-171450" algn="l" defTabSz="455613" rtl="0" eaLnBrk="0" fontAlgn="base" hangingPunct="0">
        <a:spcBef>
          <a:spcPct val="20000"/>
        </a:spcBef>
        <a:spcAft>
          <a:spcPct val="0"/>
        </a:spcAft>
        <a:buFont typeface="Arial" charset="0"/>
        <a:buChar char="–"/>
        <a:defRPr kumimoji="1" sz="1400">
          <a:solidFill>
            <a:schemeClr val="tx1"/>
          </a:solidFill>
          <a:latin typeface="+mn-lt"/>
        </a:defRPr>
      </a:lvl4pPr>
      <a:lvl5pPr marL="1998663" indent="-169863" algn="l" defTabSz="455613" rtl="0" eaLnBrk="0" fontAlgn="base" hangingPunct="0">
        <a:spcBef>
          <a:spcPct val="20000"/>
        </a:spcBef>
        <a:spcAft>
          <a:spcPct val="0"/>
        </a:spcAft>
        <a:buFont typeface="Arial" charset="0"/>
        <a:buChar char="»"/>
        <a:defRPr kumimoji="1" sz="1200">
          <a:solidFill>
            <a:schemeClr val="tx1"/>
          </a:solidFill>
          <a:latin typeface="+mn-lt"/>
        </a:defRPr>
      </a:lvl5pPr>
      <a:lvl6pPr marL="24558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6pPr>
      <a:lvl7pPr marL="29130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7pPr>
      <a:lvl8pPr marL="33702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8pPr>
      <a:lvl9pPr marL="3827463" indent="-169863" algn="l" defTabSz="455613" rtl="0" eaLnBrk="1" fontAlgn="base" hangingPunct="1">
        <a:spcBef>
          <a:spcPct val="20000"/>
        </a:spcBef>
        <a:spcAft>
          <a:spcPct val="0"/>
        </a:spcAft>
        <a:buFont typeface="Arial" charset="0"/>
        <a:buChar char="»"/>
        <a:defRPr kumimoji="1" sz="12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74755"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27"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defRPr>
            </a:lvl1pPr>
          </a:lstStyle>
          <a:p>
            <a:pPr>
              <a:defRPr/>
            </a:pPr>
            <a:fld id="{0F7EE67A-C2CD-4344-AF4F-3A250AA1200A}" type="datetimeFigureOut">
              <a:rPr lang="ja-JP" altLang="en-US"/>
              <a:pPr>
                <a:defRPr/>
              </a:pPr>
              <a:t>2014/9/19</a:t>
            </a:fld>
            <a:endParaRPr lang="ja-JP" altLang="en-US" dirty="0"/>
          </a:p>
        </p:txBody>
      </p:sp>
      <p:sp>
        <p:nvSpPr>
          <p:cNvPr id="28"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fontAlgn="auto">
              <a:spcBef>
                <a:spcPts val="0"/>
              </a:spcBef>
              <a:spcAft>
                <a:spcPts val="0"/>
              </a:spcAft>
              <a:defRPr sz="1000">
                <a:solidFill>
                  <a:schemeClr val="tx2"/>
                </a:solidFill>
                <a:latin typeface="+mn-lt"/>
                <a:ea typeface="+mn-ea"/>
              </a:defRPr>
            </a:lvl1pPr>
          </a:lstStyle>
          <a:p>
            <a:pPr>
              <a:defRPr/>
            </a:pPr>
            <a:endParaRPr lang="ja-JP" altLang="en-US"/>
          </a:p>
        </p:txBody>
      </p:sp>
      <p:sp>
        <p:nvSpPr>
          <p:cNvPr id="29"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ea typeface="+mn-ea"/>
              </a:defRPr>
            </a:lvl1pPr>
          </a:lstStyle>
          <a:p>
            <a:pPr>
              <a:defRPr/>
            </a:pPr>
            <a:fld id="{28DCEE91-B220-42B9-BD6A-1C12918842C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kumimoji="1" sz="4400" kern="1200">
          <a:solidFill>
            <a:srgbClr val="FFFFFF"/>
          </a:solidFill>
          <a:latin typeface="Arial" charset="0"/>
          <a:ea typeface="+mj-ea"/>
          <a:cs typeface="+mj-cs"/>
        </a:defRPr>
      </a:lvl1pPr>
      <a:lvl2pPr algn="ctr" rtl="0" eaLnBrk="0" fontAlgn="base" hangingPunct="0">
        <a:spcBef>
          <a:spcPct val="0"/>
        </a:spcBef>
        <a:spcAft>
          <a:spcPct val="0"/>
        </a:spcAft>
        <a:defRPr kumimoji="1" sz="4400">
          <a:solidFill>
            <a:srgbClr val="FFFFFF"/>
          </a:solidFill>
          <a:latin typeface="Arial" charset="0"/>
          <a:ea typeface="HGP明朝E" pitchFamily="18" charset="-128"/>
        </a:defRPr>
      </a:lvl2pPr>
      <a:lvl3pPr algn="ctr" rtl="0" eaLnBrk="0" fontAlgn="base" hangingPunct="0">
        <a:spcBef>
          <a:spcPct val="0"/>
        </a:spcBef>
        <a:spcAft>
          <a:spcPct val="0"/>
        </a:spcAft>
        <a:defRPr kumimoji="1" sz="4400">
          <a:solidFill>
            <a:srgbClr val="FFFFFF"/>
          </a:solidFill>
          <a:latin typeface="Arial" charset="0"/>
          <a:ea typeface="HGP明朝E" pitchFamily="18" charset="-128"/>
        </a:defRPr>
      </a:lvl3pPr>
      <a:lvl4pPr algn="ctr" rtl="0" eaLnBrk="0" fontAlgn="base" hangingPunct="0">
        <a:spcBef>
          <a:spcPct val="0"/>
        </a:spcBef>
        <a:spcAft>
          <a:spcPct val="0"/>
        </a:spcAft>
        <a:defRPr kumimoji="1" sz="4400">
          <a:solidFill>
            <a:srgbClr val="FFFFFF"/>
          </a:solidFill>
          <a:latin typeface="Arial" charset="0"/>
          <a:ea typeface="HGP明朝E" pitchFamily="18" charset="-128"/>
        </a:defRPr>
      </a:lvl4pPr>
      <a:lvl5pPr algn="ctr" rtl="0" eaLnBrk="0" fontAlgn="base" hangingPunct="0">
        <a:spcBef>
          <a:spcPct val="0"/>
        </a:spcBef>
        <a:spcAft>
          <a:spcPct val="0"/>
        </a:spcAft>
        <a:defRPr kumimoji="1" sz="4400">
          <a:solidFill>
            <a:srgbClr val="FFFFFF"/>
          </a:solidFill>
          <a:latin typeface="Arial"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Arial" charset="0"/>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Arial" charset="0"/>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Arial" charset="0"/>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Arial" charset="0"/>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Arial"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5.png"/><Relationship Id="rId3" Type="http://schemas.openxmlformats.org/officeDocument/2006/relationships/image" Target="../media/image28.png"/><Relationship Id="rId7" Type="http://schemas.openxmlformats.org/officeDocument/2006/relationships/image" Target="../media/image17.png"/><Relationship Id="rId12"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dis.co.j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60.png"/><Relationship Id="rId7" Type="http://schemas.openxmlformats.org/officeDocument/2006/relationships/image" Target="../media/image55.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480.png"/><Relationship Id="rId4" Type="http://schemas.openxmlformats.org/officeDocument/2006/relationships/image" Target="../media/image4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70.png"/></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ctrTitle"/>
          </p:nvPr>
        </p:nvSpPr>
        <p:spPr>
          <a:xfrm>
            <a:off x="684213" y="1628775"/>
            <a:ext cx="7772400" cy="1470025"/>
          </a:xfrm>
        </p:spPr>
        <p:txBody>
          <a:bodyPr/>
          <a:lstStyle/>
          <a:p>
            <a:pPr algn="ctr" eaLnBrk="1" hangingPunct="1"/>
            <a:r>
              <a:rPr lang="ja-JP" altLang="en-US" dirty="0" smtClean="0"/>
              <a:t>制約プログラミングソルバ競技会</a:t>
            </a:r>
            <a:r>
              <a:rPr lang="en-US" altLang="ja-JP" sz="4800" dirty="0" smtClean="0"/>
              <a:t/>
            </a:r>
            <a:br>
              <a:rPr lang="en-US" altLang="ja-JP" sz="4800" dirty="0" smtClean="0"/>
            </a:br>
            <a:r>
              <a:rPr lang="en-US" altLang="ja-JP" sz="4400" dirty="0" smtClean="0"/>
              <a:t>MiniZinc Challenge </a:t>
            </a:r>
            <a:r>
              <a:rPr lang="ja-JP" altLang="en-US" sz="4400" dirty="0" smtClean="0"/>
              <a:t>に参加して</a:t>
            </a:r>
            <a:r>
              <a:rPr lang="ja-JP" altLang="en-US" sz="2900" dirty="0" smtClean="0"/>
              <a:t/>
            </a:r>
            <a:br>
              <a:rPr lang="ja-JP" altLang="en-US" sz="2900" dirty="0" smtClean="0"/>
            </a:br>
            <a:r>
              <a:rPr lang="en-US" altLang="ja-JP" sz="2900" dirty="0" smtClean="0"/>
              <a:t/>
            </a:r>
            <a:br>
              <a:rPr lang="en-US" altLang="ja-JP" sz="2900" dirty="0" smtClean="0"/>
            </a:br>
            <a:endParaRPr lang="ja-JP" altLang="en-US" sz="2900" dirty="0" smtClean="0"/>
          </a:p>
        </p:txBody>
      </p:sp>
      <p:sp>
        <p:nvSpPr>
          <p:cNvPr id="76802" name="サブタイトル 2"/>
          <p:cNvSpPr>
            <a:spLocks noGrp="1"/>
          </p:cNvSpPr>
          <p:nvPr>
            <p:ph type="subTitle" idx="1"/>
          </p:nvPr>
        </p:nvSpPr>
        <p:spPr bwMode="auto">
          <a:xfrm>
            <a:off x="827088" y="4581525"/>
            <a:ext cx="7993062"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ja-JP" dirty="0" smtClean="0">
                <a:ea typeface="HGP創英角ｺﾞｼｯｸUB" pitchFamily="50" charset="-128"/>
              </a:rPr>
              <a:t>(</a:t>
            </a:r>
            <a:r>
              <a:rPr lang="ja-JP" altLang="en-US" dirty="0" smtClean="0">
                <a:ea typeface="HGP創英角ｺﾞｼｯｸUB" pitchFamily="50" charset="-128"/>
              </a:rPr>
              <a:t>株</a:t>
            </a:r>
            <a:r>
              <a:rPr lang="en-US" altLang="ja-JP" dirty="0" smtClean="0">
                <a:ea typeface="HGP創英角ｺﾞｼｯｸUB" pitchFamily="50" charset="-128"/>
              </a:rPr>
              <a:t>)NTT</a:t>
            </a:r>
            <a:r>
              <a:rPr lang="ja-JP" altLang="en-US" dirty="0" smtClean="0">
                <a:ea typeface="HGP創英角ｺﾞｼｯｸUB" pitchFamily="50" charset="-128"/>
              </a:rPr>
              <a:t>データセキスイシステムズ</a:t>
            </a:r>
          </a:p>
          <a:p>
            <a:pPr eaLnBrk="1" hangingPunct="1"/>
            <a:r>
              <a:rPr lang="ja-JP" altLang="en-US" dirty="0" smtClean="0">
                <a:ea typeface="HGP創英角ｺﾞｼｯｸUB" pitchFamily="50" charset="-128"/>
              </a:rPr>
              <a:t>技術統括部 技術基盤グループ</a:t>
            </a:r>
            <a:endParaRPr lang="en-US" altLang="ja-JP" dirty="0" smtClean="0">
              <a:ea typeface="HGP創英角ｺﾞｼｯｸUB" pitchFamily="50" charset="-128"/>
            </a:endParaRPr>
          </a:p>
          <a:p>
            <a:pPr eaLnBrk="1" hangingPunct="1"/>
            <a:r>
              <a:rPr lang="ja-JP" altLang="en-US" dirty="0" smtClean="0">
                <a:ea typeface="HGP創英角ｺﾞｼｯｸUB" pitchFamily="50" charset="-128"/>
              </a:rPr>
              <a:t>藤原 寿光</a:t>
            </a:r>
          </a:p>
          <a:p>
            <a:pPr eaLnBrk="1" hangingPunct="1"/>
            <a:endParaRPr lang="ja-JP" altLang="en-US" dirty="0" smtClean="0">
              <a:ea typeface="HGP創英角ｺﾞｼｯｸUB" pitchFamily="50" charset="-128"/>
            </a:endParaRPr>
          </a:p>
          <a:p>
            <a:pPr eaLnBrk="1" hangingPunct="1"/>
            <a:r>
              <a:rPr lang="en-US" altLang="ja-JP" dirty="0" smtClean="0">
                <a:ea typeface="HGP創英角ｺﾞｼｯｸUB" pitchFamily="50" charset="-128"/>
              </a:rPr>
              <a:t>29 Sep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4029075" y="1143000"/>
                <a:ext cx="4657725" cy="4983164"/>
              </a:xfrm>
            </p:spPr>
            <p:txBody>
              <a:bodyPr/>
              <a:lstStyle/>
              <a:p>
                <a:r>
                  <a:rPr lang="ja-JP" altLang="en-US" dirty="0" smtClean="0"/>
                  <a:t>隣り合う矩形を異なる色で塗りたい</a:t>
                </a:r>
                <a:endParaRPr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b="0" i="1" smtClean="0">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rPr>
                      <m:t>={ 1, 2, 3, 4 }</m:t>
                    </m:r>
                  </m:oMath>
                </a14:m>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4</m:t>
                        </m:r>
                      </m:sub>
                    </m:sSub>
                    <m:r>
                      <a:rPr lang="en-US" altLang="ja-JP" i="1">
                        <a:latin typeface="Cambria Math"/>
                      </a:rPr>
                      <m:t>={ 1, 2, 3, 4 }</m:t>
                    </m:r>
                  </m:oMath>
                </a14:m>
                <a:endParaRPr lang="ja-JP" altLang="en-US" dirty="0"/>
              </a:p>
              <a:p>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smtClean="0">
                        <a:latin typeface="Cambria Math"/>
                        <a:ea typeface="Cambria Math"/>
                      </a:rPr>
                      <m:t>≠</m:t>
                    </m:r>
                    <m:sSub>
                      <m:sSubPr>
                        <m:ctrlPr>
                          <a:rPr lang="en-US" altLang="ja-JP" i="1" smtClean="0">
                            <a:latin typeface="Cambria Math"/>
                            <a:ea typeface="Cambria Math"/>
                          </a:rPr>
                        </m:ctrlPr>
                      </m:sSubPr>
                      <m:e>
                        <m:r>
                          <a:rPr lang="en-US" altLang="ja-JP" b="0" i="1" smtClean="0">
                            <a:latin typeface="Cambria Math"/>
                            <a:ea typeface="Cambria Math"/>
                          </a:rPr>
                          <m:t>𝑣</m:t>
                        </m:r>
                      </m:e>
                      <m:sub>
                        <m:r>
                          <a:rPr lang="en-US" altLang="ja-JP" b="0" i="1" smtClean="0">
                            <a:latin typeface="Cambria Math"/>
                            <a:ea typeface="Cambria Math"/>
                          </a:rPr>
                          <m:t>2</m:t>
                        </m:r>
                      </m:sub>
                    </m:sSub>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lang="en-US" altLang="ja-JP" dirty="0" smtClean="0">
                  <a:ea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en-US" altLang="ja-JP" dirty="0" smtClean="0"/>
              </a:p>
              <a:p>
                <a:endParaRPr lang="en-US" altLang="ja-JP" dirty="0" smtClean="0"/>
              </a:p>
              <a:p>
                <a14:m>
                  <m:oMath xmlns:m="http://schemas.openxmlformats.org/officeDocument/2006/math">
                    <m:sSub>
                      <m:sSubPr>
                        <m:ctrlPr>
                          <a:rPr lang="en-US" altLang="ja-JP" i="1">
                            <a:latin typeface="Cambria Math"/>
                          </a:rPr>
                        </m:ctrlPr>
                      </m:sSubPr>
                      <m:e>
                        <m:r>
                          <a:rPr lang="en-US" altLang="ja-JP" b="0" i="1" smtClean="0">
                            <a:latin typeface="Cambria Math"/>
                          </a:rPr>
                          <m:t>𝑚𝑖𝑛𝑖𝑚𝑖𝑧𝑒</m:t>
                        </m:r>
                        <m:r>
                          <a:rPr lang="en-US" altLang="ja-JP" b="0" i="1" smtClean="0">
                            <a:latin typeface="Cambria Math"/>
                          </a:rPr>
                          <m:t> </m:t>
                        </m:r>
                        <m:r>
                          <m:rPr>
                            <m:sty m:val="p"/>
                          </m:rPr>
                          <a:rPr lang="en-US" altLang="ja-JP" b="0" i="0" smtClean="0">
                            <a:latin typeface="Cambria Math"/>
                          </a:rPr>
                          <m:t>max</m:t>
                        </m:r>
                        <m:r>
                          <a:rPr lang="en-US" altLang="ja-JP" b="0" i="1" smtClean="0">
                            <a:latin typeface="Cambria Math"/>
                          </a:rPr>
                          <m:t>⁡(</m:t>
                        </m:r>
                        <m:r>
                          <a:rPr lang="en-US" altLang="ja-JP" i="1">
                            <a:latin typeface="Cambria Math"/>
                          </a:rPr>
                          <m:t>𝑣</m:t>
                        </m:r>
                      </m:e>
                      <m:sub>
                        <m:r>
                          <a:rPr lang="en-US" altLang="ja-JP" b="0" i="1" smtClean="0">
                            <a:latin typeface="Cambria Math"/>
                          </a:rPr>
                          <m:t>1</m:t>
                        </m:r>
                      </m:sub>
                    </m:sSub>
                    <m:r>
                      <a:rPr lang="en-US" altLang="ja-JP" b="0" i="1" smtClean="0">
                        <a:latin typeface="Cambria Math"/>
                      </a:rPr>
                      <m:t>, </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2</m:t>
                        </m:r>
                      </m:sub>
                    </m:sSub>
                    <m:r>
                      <a:rPr lang="en-US" altLang="ja-JP" b="0" i="1" smtClean="0">
                        <a:latin typeface="Cambria Math"/>
                        <a:ea typeface="Cambria Math"/>
                      </a:rPr>
                      <m:t>, </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r>
                      <a:rPr lang="en-US" altLang="ja-JP" b="0" i="0" smtClean="0">
                        <a:latin typeface="Cambria Math"/>
                        <a:ea typeface="Cambria Math"/>
                      </a:rPr>
                      <m:t>, </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4</m:t>
                        </m:r>
                      </m:sub>
                    </m:sSub>
                    <m:r>
                      <a:rPr lang="en-US" altLang="ja-JP" b="0" i="1" smtClean="0">
                        <a:latin typeface="Cambria Math"/>
                        <a:ea typeface="Cambria Math"/>
                      </a:rPr>
                      <m:t>)</m:t>
                    </m:r>
                  </m:oMath>
                </a14:m>
                <a:endParaRPr lang="en-US" altLang="ja-JP" dirty="0" smtClean="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4029075" y="1143000"/>
                <a:ext cx="4657725" cy="4983164"/>
              </a:xfrm>
              <a:blipFill rotWithShape="1">
                <a:blip r:embed="rId2"/>
                <a:stretch>
                  <a:fillRect l="-1178" t="-612"/>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lstStyle/>
          <a:p>
            <a:r>
              <a:rPr lang="ja-JP" altLang="en-US" dirty="0" smtClean="0"/>
              <a:t>色分け問題 </a:t>
            </a:r>
            <a:r>
              <a:rPr lang="en-US" altLang="ja-JP" dirty="0" smtClean="0"/>
              <a:t>(</a:t>
            </a:r>
            <a:r>
              <a:rPr lang="ja-JP" altLang="en-US" dirty="0" smtClean="0"/>
              <a:t>最適化問題</a:t>
            </a:r>
            <a:r>
              <a:rPr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766762" y="1352549"/>
                <a:ext cx="1300163" cy="124301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1</m:t>
                          </m:r>
                        </m:sub>
                      </m:sSub>
                    </m:oMath>
                  </m:oMathPara>
                </a14:m>
                <a:endParaRPr kumimoji="1" lang="ja-JP" altLang="en-US" sz="3600" dirty="0">
                  <a:solidFill>
                    <a:schemeClr val="tx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766762" y="1352549"/>
                <a:ext cx="1300163" cy="1243013"/>
              </a:xfrm>
              <a:prstGeom prst="rect">
                <a:avLst/>
              </a:prstGeom>
              <a:blipFill rotWithShape="1">
                <a:blip r:embed="rId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2066925" y="1352548"/>
                <a:ext cx="1300163" cy="190023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2</m:t>
                          </m:r>
                        </m:sub>
                      </m:sSub>
                    </m:oMath>
                  </m:oMathPara>
                </a14:m>
                <a:endParaRPr kumimoji="1" lang="ja-JP" altLang="en-US" sz="3600" dirty="0">
                  <a:solidFill>
                    <a:schemeClr val="tx1"/>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2066925" y="1352548"/>
                <a:ext cx="1300163" cy="1900239"/>
              </a:xfrm>
              <a:prstGeom prst="rect">
                <a:avLst/>
              </a:prstGeom>
              <a:blipFill rotWithShape="1">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2066925" y="3114674"/>
                <a:ext cx="1300163" cy="109061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4</m:t>
                          </m:r>
                        </m:sub>
                      </m:sSub>
                    </m:oMath>
                  </m:oMathPara>
                </a14:m>
                <a:endParaRPr kumimoji="1" lang="ja-JP" altLang="en-US" sz="36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066925" y="3114674"/>
                <a:ext cx="1300163" cy="1090614"/>
              </a:xfrm>
              <a:prstGeom prst="rect">
                <a:avLst/>
              </a:prstGeom>
              <a:blipFill rotWithShape="1">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66761" y="2595562"/>
                <a:ext cx="1300163" cy="16097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3</m:t>
                          </m:r>
                        </m:sub>
                      </m:sSub>
                    </m:oMath>
                  </m:oMathPara>
                </a14:m>
                <a:endParaRPr kumimoji="1" lang="ja-JP" altLang="en-US" sz="3600" dirty="0">
                  <a:solidFill>
                    <a:schemeClr val="tx1"/>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766761" y="2595562"/>
                <a:ext cx="1300163" cy="1609725"/>
              </a:xfrm>
              <a:prstGeom prst="rect">
                <a:avLst/>
              </a:prstGeom>
              <a:blipFill rotWithShape="1">
                <a:blip r:embed="rId6"/>
                <a:stretch>
                  <a:fillRect/>
                </a:stretch>
              </a:blipFill>
              <a:ln>
                <a:solidFill>
                  <a:schemeClr val="tx1"/>
                </a:solidFill>
              </a:ln>
            </p:spPr>
            <p:txBody>
              <a:bodyPr/>
              <a:lstStyle/>
              <a:p>
                <a:r>
                  <a:rPr lang="ja-JP" altLang="en-US">
                    <a:noFill/>
                  </a:rPr>
                  <a:t> </a:t>
                </a:r>
              </a:p>
            </p:txBody>
          </p:sp>
        </mc:Fallback>
      </mc:AlternateContent>
      <p:sp>
        <p:nvSpPr>
          <p:cNvPr id="11" name="Rectangle 8"/>
          <p:cNvSpPr>
            <a:spLocks noChangeArrowheads="1"/>
          </p:cNvSpPr>
          <p:nvPr/>
        </p:nvSpPr>
        <p:spPr bwMode="auto">
          <a:xfrm>
            <a:off x="4266800" y="5972175"/>
            <a:ext cx="2919813" cy="666750"/>
          </a:xfrm>
          <a:prstGeom prst="rect">
            <a:avLst/>
          </a:prstGeom>
          <a:noFill/>
          <a:ln w="9525">
            <a:solidFill>
              <a:schemeClr val="tx1"/>
            </a:solidFill>
            <a:miter lim="800000"/>
            <a:headEnd/>
            <a:tailEnd/>
          </a:ln>
          <a:effectLst/>
        </p:spPr>
        <p:txBody>
          <a:bodyPr wrap="none" anchor="ctr"/>
          <a:lstStyle/>
          <a:p>
            <a:pPr marL="285750" indent="-285750">
              <a:buFont typeface="Wingdings" panose="05000000000000000000" pitchFamily="2" charset="2"/>
              <a:buChar char="l"/>
            </a:pPr>
            <a:r>
              <a:rPr lang="en-US" altLang="ja-JP" sz="1400" dirty="0" smtClean="0"/>
              <a:t>N</a:t>
            </a:r>
            <a:r>
              <a:rPr lang="ja-JP" altLang="en-US" sz="1400" dirty="0" smtClean="0"/>
              <a:t>色で充足可能であること</a:t>
            </a:r>
            <a:endParaRPr lang="en-US" altLang="ja-JP" sz="1400" dirty="0" smtClean="0"/>
          </a:p>
          <a:p>
            <a:pPr marL="285750" indent="-285750">
              <a:buFont typeface="Wingdings" panose="05000000000000000000" pitchFamily="2" charset="2"/>
              <a:buChar char="l"/>
            </a:pPr>
            <a:r>
              <a:rPr lang="en-US" altLang="ja-JP" sz="1400" dirty="0" smtClean="0"/>
              <a:t>N-1</a:t>
            </a:r>
            <a:r>
              <a:rPr lang="ja-JP" altLang="en-US" sz="1400" dirty="0" smtClean="0"/>
              <a:t>色で充足不可能であること</a:t>
            </a:r>
            <a:endParaRPr lang="ja-JP" altLang="en-US" sz="1400" dirty="0"/>
          </a:p>
        </p:txBody>
      </p:sp>
    </p:spTree>
    <p:extLst>
      <p:ext uri="{BB962C8B-B14F-4D97-AF65-F5344CB8AC3E}">
        <p14:creationId xmlns:p14="http://schemas.microsoft.com/office/powerpoint/2010/main" val="4068172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4952534" y="923924"/>
                <a:ext cx="3657600" cy="1971676"/>
              </a:xfrm>
              <a:ln>
                <a:solidFill>
                  <a:schemeClr val="tx1"/>
                </a:solidFill>
              </a:ln>
            </p:spPr>
            <p:txBody>
              <a:bodyPr/>
              <a:lstStyle/>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2</m:t>
                        </m:r>
                      </m:sub>
                    </m:sSub>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3</m:t>
                        </m:r>
                      </m:sub>
                    </m:sSub>
                  </m:oMath>
                </a14:m>
                <a:endParaRPr lang="en-US" altLang="ja-JP" dirty="0">
                  <a:ea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3</m:t>
                        </m:r>
                      </m:sub>
                    </m:sSub>
                  </m:oMath>
                </a14:m>
                <a:endParaRPr lang="en-US" altLang="ja-JP"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4</m:t>
                        </m:r>
                      </m:sub>
                    </m:sSub>
                  </m:oMath>
                </a14:m>
                <a:endParaRPr lang="en-US" altLang="ja-JP"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4</m:t>
                        </m:r>
                      </m:sub>
                    </m:sSub>
                  </m:oMath>
                </a14:m>
                <a:endParaRPr kumimoji="1" lang="ja-JP" altLang="en-US"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4952534" y="923924"/>
                <a:ext cx="3657600" cy="1971676"/>
              </a:xfrm>
              <a:blipFill rotWithShape="1">
                <a:blip r:embed="rId2"/>
                <a:stretch>
                  <a:fillRect l="-1163"/>
                </a:stretch>
              </a:blipFill>
              <a:ln>
                <a:solidFill>
                  <a:schemeClr val="tx1"/>
                </a:solidFill>
              </a:ln>
            </p:spPr>
            <p:txBody>
              <a:bodyPr/>
              <a:lstStyle/>
              <a:p>
                <a:r>
                  <a:rPr lang="ja-JP" altLang="en-US">
                    <a:noFill/>
                  </a:rPr>
                  <a:t> </a:t>
                </a:r>
              </a:p>
            </p:txBody>
          </p:sp>
        </mc:Fallback>
      </mc:AlternateContent>
      <p:sp>
        <p:nvSpPr>
          <p:cNvPr id="3" name="タイトル 2"/>
          <p:cNvSpPr>
            <a:spLocks noGrp="1"/>
          </p:cNvSpPr>
          <p:nvPr>
            <p:ph type="title"/>
          </p:nvPr>
        </p:nvSpPr>
        <p:spPr/>
        <p:txBody>
          <a:bodyPr/>
          <a:lstStyle/>
          <a:p>
            <a:r>
              <a:rPr kumimoji="1" lang="ja-JP" altLang="en-US" dirty="0" smtClean="0"/>
              <a:t>アーク整合性</a:t>
            </a:r>
            <a:endParaRPr kumimoji="1" lang="ja-JP" altLang="en-US" dirty="0"/>
          </a:p>
        </p:txBody>
      </p:sp>
      <mc:AlternateContent xmlns:mc="http://schemas.openxmlformats.org/markup-compatibility/2006" xmlns:a14="http://schemas.microsoft.com/office/drawing/2010/main">
        <mc:Choice Requires="a14">
          <p:sp>
            <p:nvSpPr>
              <p:cNvPr id="4" name="円/楕円 3"/>
              <p:cNvSpPr/>
              <p:nvPr/>
            </p:nvSpPr>
            <p:spPr>
              <a:xfrm>
                <a:off x="4686299" y="3595598"/>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a:rPr>
                          </m:ctrlPr>
                        </m:sSubPr>
                        <m:e>
                          <m:r>
                            <a:rPr lang="en-US" altLang="ja-JP" i="1">
                              <a:solidFill>
                                <a:schemeClr val="tx1"/>
                              </a:solidFill>
                              <a:latin typeface="Cambria Math"/>
                            </a:rPr>
                            <m:t>𝑣</m:t>
                          </m:r>
                        </m:e>
                        <m:sub>
                          <m:r>
                            <a:rPr lang="en-US" altLang="ja-JP" i="1">
                              <a:solidFill>
                                <a:schemeClr val="tx1"/>
                              </a:solidFill>
                              <a:latin typeface="Cambria Math"/>
                            </a:rPr>
                            <m:t>1</m:t>
                          </m:r>
                        </m:sub>
                      </m:sSub>
                    </m:oMath>
                  </m:oMathPara>
                </a14:m>
                <a:endParaRPr kumimoji="1" lang="ja-JP" altLang="en-US" dirty="0"/>
              </a:p>
            </p:txBody>
          </p:sp>
        </mc:Choice>
        <mc:Fallback xmlns="">
          <p:sp>
            <p:nvSpPr>
              <p:cNvPr id="4" name="円/楕円 3"/>
              <p:cNvSpPr>
                <a:spLocks noRot="1" noChangeAspect="1" noMove="1" noResize="1" noEditPoints="1" noAdjustHandles="1" noChangeArrowheads="1" noChangeShapeType="1" noTextEdit="1"/>
              </p:cNvSpPr>
              <p:nvPr/>
            </p:nvSpPr>
            <p:spPr>
              <a:xfrm>
                <a:off x="4686299" y="3595598"/>
                <a:ext cx="590550" cy="609689"/>
              </a:xfrm>
              <a:prstGeom prst="ellipse">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円/楕円 4"/>
              <p:cNvSpPr/>
              <p:nvPr/>
            </p:nvSpPr>
            <p:spPr>
              <a:xfrm>
                <a:off x="6048375" y="3595598"/>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2</m:t>
                          </m:r>
                        </m:sub>
                      </m:sSub>
                    </m:oMath>
                  </m:oMathPara>
                </a14:m>
                <a:endParaRPr kumimoji="1" lang="ja-JP" altLang="en-US" dirty="0"/>
              </a:p>
            </p:txBody>
          </p:sp>
        </mc:Choice>
        <mc:Fallback xmlns="">
          <p:sp>
            <p:nvSpPr>
              <p:cNvPr id="5" name="円/楕円 4"/>
              <p:cNvSpPr>
                <a:spLocks noRot="1" noChangeAspect="1" noMove="1" noResize="1" noEditPoints="1" noAdjustHandles="1" noChangeArrowheads="1" noChangeShapeType="1" noTextEdit="1"/>
              </p:cNvSpPr>
              <p:nvPr/>
            </p:nvSpPr>
            <p:spPr>
              <a:xfrm>
                <a:off x="6048375" y="3595598"/>
                <a:ext cx="590550" cy="609689"/>
              </a:xfrm>
              <a:prstGeom prst="ellipse">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4686299" y="5160910"/>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3</m:t>
                          </m:r>
                        </m:sub>
                      </m:sSub>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4686299" y="5160910"/>
                <a:ext cx="590550" cy="609689"/>
              </a:xfrm>
              <a:prstGeom prst="ellipse">
                <a:avLst/>
              </a:prstGeom>
              <a:blipFill rotWithShape="1">
                <a:blip r:embed="rId5"/>
                <a:stretch>
                  <a:fillRect/>
                </a:stretch>
              </a:blipFill>
            </p:spPr>
            <p:txBody>
              <a:bodyPr/>
              <a:lstStyle/>
              <a:p>
                <a:r>
                  <a:rPr lang="ja-JP" altLang="en-US">
                    <a:noFill/>
                  </a:rPr>
                  <a:t> </a:t>
                </a:r>
              </a:p>
            </p:txBody>
          </p:sp>
        </mc:Fallback>
      </mc:AlternateContent>
      <p:cxnSp>
        <p:nvCxnSpPr>
          <p:cNvPr id="7" name="直線コネクタ 6"/>
          <p:cNvCxnSpPr>
            <a:stCxn id="4" idx="6"/>
            <a:endCxn id="5" idx="2"/>
          </p:cNvCxnSpPr>
          <p:nvPr/>
        </p:nvCxnSpPr>
        <p:spPr>
          <a:xfrm>
            <a:off x="5276849" y="3900443"/>
            <a:ext cx="7715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4" idx="4"/>
            <a:endCxn id="6" idx="0"/>
          </p:cNvCxnSpPr>
          <p:nvPr/>
        </p:nvCxnSpPr>
        <p:spPr>
          <a:xfrm>
            <a:off x="4981574" y="4205287"/>
            <a:ext cx="0" cy="955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6" idx="6"/>
            <a:endCxn id="10" idx="2"/>
          </p:cNvCxnSpPr>
          <p:nvPr/>
        </p:nvCxnSpPr>
        <p:spPr>
          <a:xfrm>
            <a:off x="5276849" y="5465755"/>
            <a:ext cx="7905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円/楕円 9"/>
              <p:cNvSpPr/>
              <p:nvPr/>
            </p:nvSpPr>
            <p:spPr>
              <a:xfrm>
                <a:off x="6067425" y="5160910"/>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4</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6067425" y="5160910"/>
                <a:ext cx="590550" cy="609689"/>
              </a:xfrm>
              <a:prstGeom prst="ellipse">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766762" y="1352549"/>
                <a:ext cx="1300163" cy="12430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1</m:t>
                          </m:r>
                        </m:sub>
                      </m:sSub>
                    </m:oMath>
                  </m:oMathPara>
                </a14:m>
                <a:endParaRPr kumimoji="1" lang="ja-JP" altLang="en-US" sz="3600" dirty="0">
                  <a:solidFill>
                    <a:schemeClr val="tx1"/>
                  </a:solidFill>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766762" y="1352549"/>
                <a:ext cx="1300163" cy="1243013"/>
              </a:xfrm>
              <a:prstGeom prst="rect">
                <a:avLst/>
              </a:prstGeom>
              <a:blipFill rotWithShape="1">
                <a:blip r:embed="rId7"/>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2066925" y="1352548"/>
                <a:ext cx="1300163" cy="19002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2</m:t>
                          </m:r>
                        </m:sub>
                      </m:sSub>
                    </m:oMath>
                  </m:oMathPara>
                </a14:m>
                <a:endParaRPr kumimoji="1" lang="ja-JP" altLang="en-US" sz="3600" dirty="0">
                  <a:solidFill>
                    <a:schemeClr val="tx1"/>
                  </a:solidFill>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2066925" y="1352548"/>
                <a:ext cx="1300163" cy="1900239"/>
              </a:xfrm>
              <a:prstGeom prst="rect">
                <a:avLst/>
              </a:prstGeom>
              <a:blipFill rotWithShape="1">
                <a:blip r:embed="rId8"/>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p:cNvSpPr/>
              <p:nvPr/>
            </p:nvSpPr>
            <p:spPr>
              <a:xfrm>
                <a:off x="2066925" y="3244001"/>
                <a:ext cx="1300163" cy="9556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4</m:t>
                          </m:r>
                        </m:sub>
                      </m:sSub>
                    </m:oMath>
                  </m:oMathPara>
                </a14:m>
                <a:endParaRPr kumimoji="1" lang="ja-JP" altLang="en-US" sz="3600" dirty="0">
                  <a:solidFill>
                    <a:schemeClr val="tx1"/>
                  </a:solidFill>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2066925" y="3244001"/>
                <a:ext cx="1300163" cy="955659"/>
              </a:xfrm>
              <a:prstGeom prst="rect">
                <a:avLst/>
              </a:prstGeom>
              <a:blipFill rotWithShape="1">
                <a:blip r:embed="rId9"/>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766761" y="2595562"/>
                <a:ext cx="1300163" cy="16097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3</m:t>
                          </m:r>
                        </m:sub>
                      </m:sSub>
                    </m:oMath>
                  </m:oMathPara>
                </a14:m>
                <a:endParaRPr kumimoji="1" lang="ja-JP" altLang="en-US" sz="3600" dirty="0">
                  <a:solidFill>
                    <a:schemeClr val="tx1"/>
                  </a:solidFill>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766761" y="2595562"/>
                <a:ext cx="1300163" cy="1609725"/>
              </a:xfrm>
              <a:prstGeom prst="rect">
                <a:avLst/>
              </a:prstGeom>
              <a:blipFill rotWithShape="1">
                <a:blip r:embed="rId10"/>
                <a:stretch>
                  <a:fillRect/>
                </a:stretch>
              </a:blipFill>
              <a:ln>
                <a:solidFill>
                  <a:schemeClr val="tx1"/>
                </a:solidFill>
              </a:ln>
            </p:spPr>
            <p:txBody>
              <a:bodyPr/>
              <a:lstStyle/>
              <a:p>
                <a:r>
                  <a:rPr lang="ja-JP" altLang="en-US">
                    <a:noFill/>
                  </a:rPr>
                  <a:t> </a:t>
                </a:r>
              </a:p>
            </p:txBody>
          </p:sp>
        </mc:Fallback>
      </mc:AlternateContent>
      <p:cxnSp>
        <p:nvCxnSpPr>
          <p:cNvPr id="27" name="直線コネクタ 26"/>
          <p:cNvCxnSpPr>
            <a:stCxn id="6" idx="7"/>
            <a:endCxn id="5" idx="2"/>
          </p:cNvCxnSpPr>
          <p:nvPr/>
        </p:nvCxnSpPr>
        <p:spPr>
          <a:xfrm flipV="1">
            <a:off x="5190365" y="3900443"/>
            <a:ext cx="858010" cy="1349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0" idx="0"/>
            <a:endCxn id="5" idx="4"/>
          </p:cNvCxnSpPr>
          <p:nvPr/>
        </p:nvCxnSpPr>
        <p:spPr>
          <a:xfrm flipH="1" flipV="1">
            <a:off x="6343650" y="4205287"/>
            <a:ext cx="19050" cy="955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正方形/長方形 35"/>
              <p:cNvSpPr/>
              <p:nvPr/>
            </p:nvSpPr>
            <p:spPr>
              <a:xfrm>
                <a:off x="4108732" y="3215758"/>
                <a:ext cx="903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rPr>
                        <m:t>=</m:t>
                      </m:r>
                      <m:r>
                        <a:rPr lang="en-US" altLang="ja-JP" b="0" i="1" smtClean="0">
                          <a:latin typeface="Cambria Math"/>
                        </a:rPr>
                        <m:t>1</m:t>
                      </m:r>
                    </m:oMath>
                  </m:oMathPara>
                </a14:m>
                <a:endParaRPr lang="ja-JP" altLang="en-US" dirty="0"/>
              </a:p>
            </p:txBody>
          </p:sp>
        </mc:Choice>
        <mc:Fallback xmlns="">
          <p:sp>
            <p:nvSpPr>
              <p:cNvPr id="36" name="正方形/長方形 35"/>
              <p:cNvSpPr>
                <a:spLocks noRot="1" noChangeAspect="1" noMove="1" noResize="1" noEditPoints="1" noAdjustHandles="1" noChangeArrowheads="1" noChangeShapeType="1" noTextEdit="1"/>
              </p:cNvSpPr>
              <p:nvPr/>
            </p:nvSpPr>
            <p:spPr>
              <a:xfrm>
                <a:off x="4108732" y="3215758"/>
                <a:ext cx="903196" cy="369332"/>
              </a:xfrm>
              <a:prstGeom prst="rect">
                <a:avLst/>
              </a:prstGeom>
              <a:blipFill rotWithShape="1">
                <a:blip r:embed="rId11"/>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正方形/長方形 36"/>
              <p:cNvSpPr/>
              <p:nvPr/>
            </p:nvSpPr>
            <p:spPr>
              <a:xfrm>
                <a:off x="6781334" y="3252787"/>
                <a:ext cx="162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rPr>
                        <m:t>={ 2, 3, 4 }</m:t>
                      </m:r>
                    </m:oMath>
                  </m:oMathPara>
                </a14:m>
                <a:endParaRPr lang="ja-JP" altLang="en-US"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6781334" y="3252787"/>
                <a:ext cx="1620251" cy="369332"/>
              </a:xfrm>
              <a:prstGeom prst="rect">
                <a:avLst/>
              </a:prstGeom>
              <a:blipFill rotWithShape="1">
                <a:blip r:embed="rId12"/>
                <a:stretch>
                  <a:fillRect b="-1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正方形/長方形 37"/>
              <p:cNvSpPr/>
              <p:nvPr/>
            </p:nvSpPr>
            <p:spPr>
              <a:xfrm>
                <a:off x="2940079" y="5229596"/>
                <a:ext cx="16202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rPr>
                        <m:t>={ 2, 3, 4 }</m:t>
                      </m:r>
                    </m:oMath>
                  </m:oMathPara>
                </a14:m>
                <a:endParaRPr lang="ja-JP" altLang="en-US" dirty="0"/>
              </a:p>
            </p:txBody>
          </p:sp>
        </mc:Choice>
        <mc:Fallback xmlns="">
          <p:sp>
            <p:nvSpPr>
              <p:cNvPr id="38" name="正方形/長方形 37"/>
              <p:cNvSpPr>
                <a:spLocks noRot="1" noChangeAspect="1" noMove="1" noResize="1" noEditPoints="1" noAdjustHandles="1" noChangeArrowheads="1" noChangeShapeType="1" noTextEdit="1"/>
              </p:cNvSpPr>
              <p:nvPr/>
            </p:nvSpPr>
            <p:spPr>
              <a:xfrm>
                <a:off x="2940079" y="5229596"/>
                <a:ext cx="1620251" cy="369332"/>
              </a:xfrm>
              <a:prstGeom prst="rect">
                <a:avLst/>
              </a:prstGeom>
              <a:blipFill rotWithShape="1">
                <a:blip r:embed="rId13"/>
                <a:stretch>
                  <a:fillRect b="-18333"/>
                </a:stretch>
              </a:blipFill>
            </p:spPr>
            <p:txBody>
              <a:bodyPr/>
              <a:lstStyle/>
              <a:p>
                <a:r>
                  <a:rPr lang="ja-JP" altLang="en-US">
                    <a:noFill/>
                  </a:rPr>
                  <a:t> </a:t>
                </a:r>
              </a:p>
            </p:txBody>
          </p:sp>
        </mc:Fallback>
      </mc:AlternateContent>
      <p:sp>
        <p:nvSpPr>
          <p:cNvPr id="39" name="下矢印 38"/>
          <p:cNvSpPr/>
          <p:nvPr/>
        </p:nvSpPr>
        <p:spPr>
          <a:xfrm>
            <a:off x="4333875" y="4305300"/>
            <a:ext cx="352424" cy="7429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下矢印 39"/>
          <p:cNvSpPr/>
          <p:nvPr/>
        </p:nvSpPr>
        <p:spPr>
          <a:xfrm rot="16200000">
            <a:off x="5519738" y="3057524"/>
            <a:ext cx="352424" cy="7429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062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err="1" smtClean="0"/>
              <a:t>AllDifferent</a:t>
            </a:r>
            <a:r>
              <a:rPr kumimoji="1" lang="ja-JP" altLang="en-US" dirty="0" smtClean="0"/>
              <a:t>を例に</a:t>
            </a:r>
            <a:endParaRPr kumimoji="1" lang="en-US" altLang="ja-JP" dirty="0" smtClean="0"/>
          </a:p>
          <a:p>
            <a:pPr lvl="1"/>
            <a:r>
              <a:rPr lang="ja-JP" altLang="en-US" dirty="0" smtClean="0"/>
              <a:t>すべての変数が異なった値を持つ、という制約</a:t>
            </a:r>
            <a:endParaRPr lang="en-US" altLang="ja-JP" dirty="0" smtClean="0"/>
          </a:p>
          <a:p>
            <a:pPr lvl="1"/>
            <a:r>
              <a:rPr lang="ja-JP" altLang="en-US" dirty="0" smtClean="0"/>
              <a:t>アーク整合性では、ある変数が一つの値に決まると残りの変数からその値が取り除かれる。</a:t>
            </a:r>
            <a:endParaRPr lang="en-US" altLang="ja-JP" dirty="0" smtClean="0"/>
          </a:p>
          <a:p>
            <a:pPr lvl="1"/>
            <a:r>
              <a:rPr lang="ja-JP" altLang="en-US" dirty="0" smtClean="0"/>
              <a:t>全体を考えることでもっと早い段階で失敗を検出できる。</a:t>
            </a:r>
            <a:endParaRPr lang="en-US" altLang="ja-JP" dirty="0" smtClean="0"/>
          </a:p>
        </p:txBody>
      </p:sp>
      <p:sp>
        <p:nvSpPr>
          <p:cNvPr id="3" name="タイトル 2"/>
          <p:cNvSpPr>
            <a:spLocks noGrp="1"/>
          </p:cNvSpPr>
          <p:nvPr>
            <p:ph type="title"/>
          </p:nvPr>
        </p:nvSpPr>
        <p:spPr/>
        <p:txBody>
          <a:bodyPr/>
          <a:lstStyle/>
          <a:p>
            <a:r>
              <a:rPr kumimoji="1" lang="ja-JP" altLang="en-US" dirty="0" smtClean="0"/>
              <a:t>グローバル制約</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104774" y="3200311"/>
                <a:ext cx="2695575"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rPr>
                        <m:t>={ 1, 2</m:t>
                      </m:r>
                      <m:r>
                        <a:rPr lang="en-US" altLang="ja-JP" b="0" i="1" smtClean="0">
                          <a:latin typeface="Cambria Math"/>
                        </a:rPr>
                        <m:t> </m:t>
                      </m:r>
                      <m:r>
                        <a:rPr lang="en-US" altLang="ja-JP" i="1">
                          <a:latin typeface="Cambria Math"/>
                        </a:rPr>
                        <m:t>}</m:t>
                      </m:r>
                    </m:oMath>
                  </m:oMathPara>
                </a14:m>
                <a:endParaRPr lang="ja-JP" altLang="en-US" dirty="0"/>
              </a:p>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2</m:t>
                          </m:r>
                        </m:sub>
                      </m:sSub>
                      <m:r>
                        <a:rPr lang="en-US" altLang="ja-JP" i="1">
                          <a:latin typeface="Cambria Math"/>
                        </a:rPr>
                        <m:t>={ 1, 2</m:t>
                      </m:r>
                      <m:r>
                        <a:rPr lang="en-US" altLang="ja-JP" b="0" i="1" smtClean="0">
                          <a:latin typeface="Cambria Math"/>
                        </a:rPr>
                        <m:t> </m:t>
                      </m:r>
                      <m:r>
                        <a:rPr lang="en-US" altLang="ja-JP" i="1">
                          <a:latin typeface="Cambria Math"/>
                        </a:rPr>
                        <m:t>}</m:t>
                      </m:r>
                    </m:oMath>
                  </m:oMathPara>
                </a14:m>
                <a:endParaRPr lang="ja-JP" altLang="en-US" dirty="0"/>
              </a:p>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3</m:t>
                          </m:r>
                        </m:sub>
                      </m:sSub>
                      <m:r>
                        <a:rPr lang="en-US" altLang="ja-JP" i="1">
                          <a:latin typeface="Cambria Math"/>
                        </a:rPr>
                        <m:t>={ 1, 2 }</m:t>
                      </m:r>
                    </m:oMath>
                  </m:oMathPara>
                </a14:m>
                <a:endParaRPr lang="en-US" altLang="ja-JP" i="1" dirty="0">
                  <a:latin typeface="Cambria Math"/>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04774" y="3200311"/>
                <a:ext cx="2695575" cy="923330"/>
              </a:xfrm>
              <a:prstGeom prst="rect">
                <a:avLst/>
              </a:prstGeom>
              <a:blipFill rotWithShape="1">
                <a:blip r:embed="rId2"/>
                <a:stretch>
                  <a:fillRect b="-662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790573" y="4195286"/>
                <a:ext cx="1323975"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2</m:t>
                          </m:r>
                        </m:sub>
                      </m:sSub>
                    </m:oMath>
                  </m:oMathPara>
                </a14:m>
                <a:endParaRPr lang="ja-JP" altLang="en-US" dirty="0"/>
              </a:p>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3</m:t>
                          </m:r>
                        </m:sub>
                      </m:sSub>
                    </m:oMath>
                  </m:oMathPara>
                </a14:m>
                <a:endParaRPr lang="en-US" altLang="ja-JP" dirty="0">
                  <a:ea typeface="Cambria Math"/>
                </a:endParaRPr>
              </a:p>
              <a:p>
                <a:pPr/>
                <a14:m>
                  <m:oMathPara xmlns:m="http://schemas.openxmlformats.org/officeDocument/2006/math">
                    <m:oMathParaPr>
                      <m:jc m:val="centerGroup"/>
                    </m:oMathParaPr>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1</m:t>
                          </m:r>
                        </m:sub>
                      </m:sSub>
                    </m:oMath>
                  </m:oMathPara>
                </a14:m>
                <a:endParaRPr lang="en-US" altLang="ja-JP" dirty="0"/>
              </a:p>
            </p:txBody>
          </p:sp>
        </mc:Choice>
        <mc:Fallback xmlns="">
          <p:sp>
            <p:nvSpPr>
              <p:cNvPr id="5" name="正方形/長方形 4"/>
              <p:cNvSpPr>
                <a:spLocks noRot="1" noChangeAspect="1" noMove="1" noResize="1" noEditPoints="1" noAdjustHandles="1" noChangeArrowheads="1" noChangeShapeType="1" noTextEdit="1"/>
              </p:cNvSpPr>
              <p:nvPr/>
            </p:nvSpPr>
            <p:spPr>
              <a:xfrm>
                <a:off x="790573" y="4195286"/>
                <a:ext cx="1323975" cy="92333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3095624" y="3200311"/>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a:rPr>
                          </m:ctrlPr>
                        </m:sSubPr>
                        <m:e>
                          <m:r>
                            <a:rPr lang="en-US" altLang="ja-JP" i="1">
                              <a:solidFill>
                                <a:schemeClr val="tx1"/>
                              </a:solidFill>
                              <a:latin typeface="Cambria Math"/>
                            </a:rPr>
                            <m:t>𝑣</m:t>
                          </m:r>
                        </m:e>
                        <m:sub>
                          <m:r>
                            <a:rPr lang="en-US" altLang="ja-JP" i="1">
                              <a:solidFill>
                                <a:schemeClr val="tx1"/>
                              </a:solidFill>
                              <a:latin typeface="Cambria Math"/>
                            </a:rPr>
                            <m:t>1</m:t>
                          </m:r>
                        </m:sub>
                      </m:sSub>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3095624" y="3200311"/>
                <a:ext cx="590550" cy="609689"/>
              </a:xfrm>
              <a:prstGeom prst="ellipse">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円/楕円 7"/>
              <p:cNvSpPr/>
              <p:nvPr/>
            </p:nvSpPr>
            <p:spPr>
              <a:xfrm>
                <a:off x="2505074" y="4352106"/>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2</m:t>
                          </m:r>
                        </m:sub>
                      </m:sSub>
                    </m:oMath>
                  </m:oMathPara>
                </a14:m>
                <a:endParaRPr kumimoji="1" lang="ja-JP" altLang="en-US" dirty="0"/>
              </a:p>
            </p:txBody>
          </p:sp>
        </mc:Choice>
        <mc:Fallback xmlns="">
          <p:sp>
            <p:nvSpPr>
              <p:cNvPr id="8" name="円/楕円 7"/>
              <p:cNvSpPr>
                <a:spLocks noRot="1" noChangeAspect="1" noMove="1" noResize="1" noEditPoints="1" noAdjustHandles="1" noChangeArrowheads="1" noChangeShapeType="1" noTextEdit="1"/>
              </p:cNvSpPr>
              <p:nvPr/>
            </p:nvSpPr>
            <p:spPr>
              <a:xfrm>
                <a:off x="2505074" y="4352106"/>
                <a:ext cx="590550" cy="609689"/>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円/楕円 8"/>
              <p:cNvSpPr/>
              <p:nvPr/>
            </p:nvSpPr>
            <p:spPr>
              <a:xfrm>
                <a:off x="3800475" y="4352105"/>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3</m:t>
                          </m:r>
                        </m:sub>
                      </m:sSub>
                    </m:oMath>
                  </m:oMathPara>
                </a14:m>
                <a:endParaRPr kumimoji="1" lang="ja-JP" altLang="en-US" dirty="0"/>
              </a:p>
            </p:txBody>
          </p:sp>
        </mc:Choice>
        <mc:Fallback xmlns="">
          <p:sp>
            <p:nvSpPr>
              <p:cNvPr id="9" name="円/楕円 8"/>
              <p:cNvSpPr>
                <a:spLocks noRot="1" noChangeAspect="1" noMove="1" noResize="1" noEditPoints="1" noAdjustHandles="1" noChangeArrowheads="1" noChangeShapeType="1" noTextEdit="1"/>
              </p:cNvSpPr>
              <p:nvPr/>
            </p:nvSpPr>
            <p:spPr>
              <a:xfrm>
                <a:off x="3800475" y="4352105"/>
                <a:ext cx="590550" cy="609689"/>
              </a:xfrm>
              <a:prstGeom prst="ellipse">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6172449" y="3750618"/>
                <a:ext cx="2424831" cy="369332"/>
              </a:xfrm>
              <a:prstGeom prst="rect">
                <a:avLst/>
              </a:prstGeom>
            </p:spPr>
            <p:txBody>
              <a:bodyPr wrap="none">
                <a:spAutoFit/>
              </a:bodyPr>
              <a:lstStyle/>
              <a:p>
                <a:r>
                  <a:rPr lang="en-US" altLang="ja-JP" dirty="0" smtClean="0"/>
                  <a:t>AllDifferent</a:t>
                </a:r>
                <a14:m>
                  <m:oMath xmlns:m="http://schemas.openxmlformats.org/officeDocument/2006/math">
                    <m:r>
                      <a:rPr lang="en-US" altLang="ja-JP" b="0" i="1" smtClean="0">
                        <a:latin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2</m:t>
                        </m:r>
                      </m:sub>
                    </m:sSub>
                    <m:r>
                      <a:rPr lang="en-US" altLang="ja-JP" i="1">
                        <a:latin typeface="Cambria Math"/>
                        <a:ea typeface="Cambria Math"/>
                      </a:rPr>
                      <m:t>, </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3</m:t>
                        </m:r>
                      </m:sub>
                    </m:sSub>
                    <m:r>
                      <a:rPr lang="en-US" altLang="ja-JP" i="1">
                        <a:latin typeface="Cambria Math"/>
                        <a:ea typeface="Cambria Math"/>
                      </a:rPr>
                      <m:t>)</m:t>
                    </m:r>
                  </m:oMath>
                </a14:m>
                <a:endParaRPr lang="en-US" altLang="ja-JP"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6172449" y="3750618"/>
                <a:ext cx="2424831" cy="369332"/>
              </a:xfrm>
              <a:prstGeom prst="rect">
                <a:avLst/>
              </a:prstGeom>
              <a:blipFill rotWithShape="1">
                <a:blip r:embed="rId7"/>
                <a:stretch>
                  <a:fillRect l="-2267" t="-8197" b="-24590"/>
                </a:stretch>
              </a:blipFill>
            </p:spPr>
            <p:txBody>
              <a:bodyPr/>
              <a:lstStyle/>
              <a:p>
                <a:r>
                  <a:rPr lang="ja-JP" altLang="en-US">
                    <a:noFill/>
                  </a:rPr>
                  <a:t> </a:t>
                </a:r>
              </a:p>
            </p:txBody>
          </p:sp>
        </mc:Fallback>
      </mc:AlternateContent>
      <p:cxnSp>
        <p:nvCxnSpPr>
          <p:cNvPr id="12" name="直線コネクタ 11"/>
          <p:cNvCxnSpPr>
            <a:stCxn id="6" idx="3"/>
            <a:endCxn id="8" idx="0"/>
          </p:cNvCxnSpPr>
          <p:nvPr/>
        </p:nvCxnSpPr>
        <p:spPr>
          <a:xfrm flipH="1">
            <a:off x="2800349" y="3720713"/>
            <a:ext cx="381759" cy="631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6" idx="5"/>
            <a:endCxn id="9" idx="0"/>
          </p:cNvCxnSpPr>
          <p:nvPr/>
        </p:nvCxnSpPr>
        <p:spPr>
          <a:xfrm>
            <a:off x="3599690" y="3720713"/>
            <a:ext cx="496060" cy="631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9" idx="2"/>
            <a:endCxn id="8" idx="6"/>
          </p:cNvCxnSpPr>
          <p:nvPr/>
        </p:nvCxnSpPr>
        <p:spPr>
          <a:xfrm flipH="1">
            <a:off x="3095624" y="4656950"/>
            <a:ext cx="70485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4552950" y="3813691"/>
            <a:ext cx="1381125" cy="309950"/>
          </a:xfrm>
          <a:prstGeom prst="lef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105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一般的</a:t>
            </a:r>
            <a:r>
              <a:rPr lang="ja-JP" altLang="en-US" dirty="0" smtClean="0"/>
              <a:t>な構造</a:t>
            </a:r>
            <a:endParaRPr kumimoji="1" lang="ja-JP" altLang="en-US" dirty="0"/>
          </a:p>
        </p:txBody>
      </p:sp>
      <mc:AlternateContent xmlns:mc="http://schemas.openxmlformats.org/markup-compatibility/2006" xmlns:a14="http://schemas.microsoft.com/office/drawing/2010/main">
        <mc:Choice Requires="a14">
          <p:sp>
            <p:nvSpPr>
              <p:cNvPr id="5" name="円/楕円 4"/>
              <p:cNvSpPr/>
              <p:nvPr/>
            </p:nvSpPr>
            <p:spPr>
              <a:xfrm>
                <a:off x="2400301" y="1274738"/>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a:solidFill>
                                <a:schemeClr val="tx1"/>
                              </a:solidFill>
                              <a:latin typeface="Cambria Math"/>
                            </a:rPr>
                          </m:ctrlPr>
                        </m:sSubPr>
                        <m:e>
                          <m:r>
                            <a:rPr lang="en-US" altLang="ja-JP" i="1">
                              <a:solidFill>
                                <a:schemeClr val="tx1"/>
                              </a:solidFill>
                              <a:latin typeface="Cambria Math"/>
                            </a:rPr>
                            <m:t>𝑣</m:t>
                          </m:r>
                        </m:e>
                        <m:sub>
                          <m:r>
                            <a:rPr lang="en-US" altLang="ja-JP" i="1">
                              <a:solidFill>
                                <a:schemeClr val="tx1"/>
                              </a:solidFill>
                              <a:latin typeface="Cambria Math"/>
                            </a:rPr>
                            <m:t>1</m:t>
                          </m:r>
                        </m:sub>
                      </m:sSub>
                    </m:oMath>
                  </m:oMathPara>
                </a14:m>
                <a:endParaRPr kumimoji="1" lang="ja-JP" altLang="en-US" dirty="0"/>
              </a:p>
            </p:txBody>
          </p:sp>
        </mc:Choice>
        <mc:Fallback xmlns="">
          <p:sp>
            <p:nvSpPr>
              <p:cNvPr id="5" name="円/楕円 4"/>
              <p:cNvSpPr>
                <a:spLocks noRot="1" noChangeAspect="1" noMove="1" noResize="1" noEditPoints="1" noAdjustHandles="1" noChangeArrowheads="1" noChangeShapeType="1" noTextEdit="1"/>
              </p:cNvSpPr>
              <p:nvPr/>
            </p:nvSpPr>
            <p:spPr>
              <a:xfrm>
                <a:off x="2400301" y="1274738"/>
                <a:ext cx="590550" cy="609689"/>
              </a:xfrm>
              <a:prstGeom prst="ellipse">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円/楕円 5"/>
              <p:cNvSpPr/>
              <p:nvPr/>
            </p:nvSpPr>
            <p:spPr>
              <a:xfrm>
                <a:off x="1292362" y="3624865"/>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2</m:t>
                          </m:r>
                        </m:sub>
                      </m:sSub>
                    </m:oMath>
                  </m:oMathPara>
                </a14:m>
                <a:endParaRPr kumimoji="1" lang="ja-JP" altLang="en-US" dirty="0"/>
              </a:p>
            </p:txBody>
          </p:sp>
        </mc:Choice>
        <mc:Fallback xmlns="">
          <p:sp>
            <p:nvSpPr>
              <p:cNvPr id="6" name="円/楕円 5"/>
              <p:cNvSpPr>
                <a:spLocks noRot="1" noChangeAspect="1" noMove="1" noResize="1" noEditPoints="1" noAdjustHandles="1" noChangeArrowheads="1" noChangeShapeType="1" noTextEdit="1"/>
              </p:cNvSpPr>
              <p:nvPr/>
            </p:nvSpPr>
            <p:spPr>
              <a:xfrm>
                <a:off x="1292362" y="3624865"/>
                <a:ext cx="590550" cy="609689"/>
              </a:xfrm>
              <a:prstGeom prst="ellipse">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円/楕円 6"/>
              <p:cNvSpPr/>
              <p:nvPr/>
            </p:nvSpPr>
            <p:spPr>
              <a:xfrm>
                <a:off x="3705225" y="3624865"/>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3</m:t>
                          </m:r>
                        </m:sub>
                      </m:sSub>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3705225" y="3624865"/>
                <a:ext cx="590550" cy="609689"/>
              </a:xfrm>
              <a:prstGeom prst="ellipse">
                <a:avLst/>
              </a:prstGeom>
              <a:blipFill rotWithShape="1">
                <a:blip r:embed="rId4"/>
                <a:stretch>
                  <a:fillRect/>
                </a:stretch>
              </a:blipFill>
            </p:spPr>
            <p:txBody>
              <a:bodyPr/>
              <a:lstStyle/>
              <a:p>
                <a:r>
                  <a:rPr lang="ja-JP" altLang="en-US">
                    <a:noFill/>
                  </a:rPr>
                  <a:t> </a:t>
                </a:r>
              </a:p>
            </p:txBody>
          </p:sp>
        </mc:Fallback>
      </mc:AlternateContent>
      <p:cxnSp>
        <p:nvCxnSpPr>
          <p:cNvPr id="8" name="直線コネクタ 7"/>
          <p:cNvCxnSpPr>
            <a:stCxn id="5" idx="4"/>
            <a:endCxn id="9" idx="0"/>
          </p:cNvCxnSpPr>
          <p:nvPr/>
        </p:nvCxnSpPr>
        <p:spPr>
          <a:xfrm>
            <a:off x="2695576" y="1884427"/>
            <a:ext cx="0" cy="817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正方形/長方形 8"/>
              <p:cNvSpPr/>
              <p:nvPr/>
            </p:nvSpPr>
            <p:spPr>
              <a:xfrm>
                <a:off x="2466976" y="2701850"/>
                <a:ext cx="457200" cy="41991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sz="2000" i="1" smtClean="0">
                              <a:solidFill>
                                <a:schemeClr val="tx1"/>
                              </a:solidFill>
                              <a:latin typeface="Cambria Math"/>
                            </a:rPr>
                          </m:ctrlPr>
                        </m:sSubPr>
                        <m:e>
                          <m:r>
                            <a:rPr lang="en-US" altLang="ja-JP" sz="2000" b="0" i="1" smtClean="0">
                              <a:solidFill>
                                <a:schemeClr val="tx1"/>
                              </a:solidFill>
                              <a:latin typeface="Cambria Math"/>
                            </a:rPr>
                            <m:t>𝑐</m:t>
                          </m:r>
                        </m:e>
                        <m:sub>
                          <m:r>
                            <a:rPr lang="en-US" altLang="ja-JP" sz="2000" i="1">
                              <a:solidFill>
                                <a:schemeClr val="tx1"/>
                              </a:solidFill>
                              <a:latin typeface="Cambria Math"/>
                            </a:rPr>
                            <m:t>1</m:t>
                          </m:r>
                        </m:sub>
                      </m:sSub>
                    </m:oMath>
                  </m:oMathPara>
                </a14:m>
                <a:endParaRPr kumimoji="1" lang="ja-JP" altLang="en-US" sz="20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466976" y="2701850"/>
                <a:ext cx="457200" cy="419919"/>
              </a:xfrm>
              <a:prstGeom prst="rect">
                <a:avLst/>
              </a:prstGeom>
              <a:blipFill rotWithShape="1">
                <a:blip r:embed="rId5"/>
                <a:stretch>
                  <a:fillRect/>
                </a:stretch>
              </a:blipFill>
              <a:ln>
                <a:solidFill>
                  <a:schemeClr val="tx1"/>
                </a:solidFill>
              </a:ln>
            </p:spPr>
            <p:txBody>
              <a:bodyPr/>
              <a:lstStyle/>
              <a:p>
                <a:r>
                  <a:rPr lang="ja-JP" altLang="en-US">
                    <a:noFill/>
                  </a:rPr>
                  <a:t> </a:t>
                </a:r>
              </a:p>
            </p:txBody>
          </p:sp>
        </mc:Fallback>
      </mc:AlternateContent>
      <p:cxnSp>
        <p:nvCxnSpPr>
          <p:cNvPr id="13" name="直線コネクタ 12"/>
          <p:cNvCxnSpPr>
            <a:stCxn id="9" idx="1"/>
            <a:endCxn id="6" idx="7"/>
          </p:cNvCxnSpPr>
          <p:nvPr/>
        </p:nvCxnSpPr>
        <p:spPr>
          <a:xfrm flipH="1">
            <a:off x="1796428" y="2911810"/>
            <a:ext cx="670548" cy="80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9" idx="3"/>
            <a:endCxn id="7" idx="1"/>
          </p:cNvCxnSpPr>
          <p:nvPr/>
        </p:nvCxnSpPr>
        <p:spPr>
          <a:xfrm>
            <a:off x="2924176" y="2911810"/>
            <a:ext cx="867533" cy="80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円/楕円 21"/>
              <p:cNvSpPr/>
              <p:nvPr/>
            </p:nvSpPr>
            <p:spPr>
              <a:xfrm>
                <a:off x="6334125" y="3624865"/>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4</m:t>
                          </m:r>
                        </m:sub>
                      </m:sSub>
                    </m:oMath>
                  </m:oMathPara>
                </a14:m>
                <a:endParaRPr kumimoji="1" lang="ja-JP" altLang="en-US" dirty="0"/>
              </a:p>
            </p:txBody>
          </p:sp>
        </mc:Choice>
        <mc:Fallback xmlns="">
          <p:sp>
            <p:nvSpPr>
              <p:cNvPr id="22" name="円/楕円 21"/>
              <p:cNvSpPr>
                <a:spLocks noRot="1" noChangeAspect="1" noMove="1" noResize="1" noEditPoints="1" noAdjustHandles="1" noChangeArrowheads="1" noChangeShapeType="1" noTextEdit="1"/>
              </p:cNvSpPr>
              <p:nvPr/>
            </p:nvSpPr>
            <p:spPr>
              <a:xfrm>
                <a:off x="6334125" y="3624865"/>
                <a:ext cx="590550" cy="609689"/>
              </a:xfrm>
              <a:prstGeom prst="ellipse">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正方形/長方形 22"/>
              <p:cNvSpPr/>
              <p:nvPr/>
            </p:nvSpPr>
            <p:spPr>
              <a:xfrm>
                <a:off x="5105401" y="3719749"/>
                <a:ext cx="457200" cy="41991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sz="2000" i="1" smtClean="0">
                              <a:solidFill>
                                <a:schemeClr val="tx1"/>
                              </a:solidFill>
                              <a:latin typeface="Cambria Math"/>
                            </a:rPr>
                          </m:ctrlPr>
                        </m:sSubPr>
                        <m:e>
                          <m:r>
                            <a:rPr lang="en-US" altLang="ja-JP" sz="2000" b="0" i="1" smtClean="0">
                              <a:solidFill>
                                <a:schemeClr val="tx1"/>
                              </a:solidFill>
                              <a:latin typeface="Cambria Math"/>
                            </a:rPr>
                            <m:t>𝑐</m:t>
                          </m:r>
                        </m:e>
                        <m:sub>
                          <m:r>
                            <a:rPr lang="en-US" altLang="ja-JP" sz="2000" b="0" i="1" smtClean="0">
                              <a:solidFill>
                                <a:schemeClr val="tx1"/>
                              </a:solidFill>
                              <a:latin typeface="Cambria Math"/>
                            </a:rPr>
                            <m:t>2</m:t>
                          </m:r>
                        </m:sub>
                      </m:sSub>
                    </m:oMath>
                  </m:oMathPara>
                </a14:m>
                <a:endParaRPr kumimoji="1" lang="ja-JP" altLang="en-US" sz="2000" dirty="0">
                  <a:solidFill>
                    <a:schemeClr val="tx1"/>
                  </a:solidFill>
                </a:endParaRPr>
              </a:p>
            </p:txBody>
          </p:sp>
        </mc:Choice>
        <mc:Fallback xmlns="">
          <p:sp>
            <p:nvSpPr>
              <p:cNvPr id="23" name="正方形/長方形 22"/>
              <p:cNvSpPr>
                <a:spLocks noRot="1" noChangeAspect="1" noMove="1" noResize="1" noEditPoints="1" noAdjustHandles="1" noChangeArrowheads="1" noChangeShapeType="1" noTextEdit="1"/>
              </p:cNvSpPr>
              <p:nvPr/>
            </p:nvSpPr>
            <p:spPr>
              <a:xfrm>
                <a:off x="5105401" y="3719749"/>
                <a:ext cx="457200" cy="419919"/>
              </a:xfrm>
              <a:prstGeom prst="rect">
                <a:avLst/>
              </a:prstGeom>
              <a:blipFill rotWithShape="1">
                <a:blip r:embed="rId7"/>
                <a:stretch>
                  <a:fillRect/>
                </a:stretch>
              </a:blipFill>
              <a:ln>
                <a:solidFill>
                  <a:schemeClr val="tx1"/>
                </a:solidFill>
              </a:ln>
            </p:spPr>
            <p:txBody>
              <a:bodyPr/>
              <a:lstStyle/>
              <a:p>
                <a:r>
                  <a:rPr lang="ja-JP" altLang="en-US">
                    <a:noFill/>
                  </a:rPr>
                  <a:t> </a:t>
                </a:r>
              </a:p>
            </p:txBody>
          </p:sp>
        </mc:Fallback>
      </mc:AlternateContent>
      <p:cxnSp>
        <p:nvCxnSpPr>
          <p:cNvPr id="24" name="直線コネクタ 23"/>
          <p:cNvCxnSpPr>
            <a:stCxn id="7" idx="6"/>
            <a:endCxn id="23" idx="1"/>
          </p:cNvCxnSpPr>
          <p:nvPr/>
        </p:nvCxnSpPr>
        <p:spPr>
          <a:xfrm flipV="1">
            <a:off x="4295775" y="3929709"/>
            <a:ext cx="80962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3" idx="3"/>
            <a:endCxn id="22" idx="2"/>
          </p:cNvCxnSpPr>
          <p:nvPr/>
        </p:nvCxnSpPr>
        <p:spPr>
          <a:xfrm>
            <a:off x="5562601" y="3929709"/>
            <a:ext cx="77152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下矢印 40"/>
          <p:cNvSpPr/>
          <p:nvPr/>
        </p:nvSpPr>
        <p:spPr>
          <a:xfrm>
            <a:off x="2814639" y="1962149"/>
            <a:ext cx="352424" cy="66522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rot="18963791">
            <a:off x="3116681" y="3177573"/>
            <a:ext cx="352424" cy="7429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3" name="コンテンツ プレースホルダー 1"/>
              <p:cNvSpPr>
                <a:spLocks noGrp="1"/>
              </p:cNvSpPr>
              <p:nvPr>
                <p:ph idx="1"/>
              </p:nvPr>
            </p:nvSpPr>
            <p:spPr>
              <a:xfrm>
                <a:off x="4876801" y="5341796"/>
                <a:ext cx="3438991" cy="828631"/>
              </a:xfrm>
              <a:ln>
                <a:solidFill>
                  <a:schemeClr val="tx1"/>
                </a:solidFill>
              </a:ln>
            </p:spPr>
            <p:txBody>
              <a:bodyPr/>
              <a:lstStyle/>
              <a:p>
                <a14:m>
                  <m:oMath xmlns:m="http://schemas.openxmlformats.org/officeDocument/2006/math">
                    <m:r>
                      <m:rPr>
                        <m:sty m:val="p"/>
                      </m:rPr>
                      <a:rPr lang="en-US" altLang="ja-JP" b="0" i="0" smtClean="0">
                        <a:latin typeface="Cambria Math"/>
                      </a:rPr>
                      <m:t>alldifferent</m:t>
                    </m:r>
                    <m:r>
                      <a:rPr lang="en-US" altLang="ja-JP" b="0" i="1" smtClean="0">
                        <a:latin typeface="Cambria Math"/>
                      </a:rPr>
                      <m:t>(</m:t>
                    </m:r>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b="0" i="1" smtClean="0">
                        <a:latin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2</m:t>
                        </m:r>
                      </m:sub>
                    </m:sSub>
                    <m:r>
                      <a:rPr lang="en-US" altLang="ja-JP" b="0" i="1" smtClean="0">
                        <a:latin typeface="Cambria Math"/>
                        <a:ea typeface="Cambria Math"/>
                      </a:rPr>
                      <m:t>, </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r>
                      <a:rPr lang="en-US" altLang="ja-JP" b="0" i="1" smtClean="0">
                        <a:latin typeface="Cambria Math"/>
                        <a:ea typeface="Cambria Math"/>
                      </a:rPr>
                      <m:t>)</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i="1">
                            <a:latin typeface="Cambria Math"/>
                            <a:ea typeface="Cambria Math"/>
                          </a:rPr>
                          <m:t>4</m:t>
                        </m:r>
                      </m:sub>
                    </m:sSub>
                  </m:oMath>
                </a14:m>
                <a:endParaRPr kumimoji="1" lang="ja-JP" altLang="en-US" dirty="0"/>
              </a:p>
            </p:txBody>
          </p:sp>
        </mc:Choice>
        <mc:Fallback xmlns="">
          <p:sp>
            <p:nvSpPr>
              <p:cNvPr id="43" name="コンテンツ プレースホルダー 1"/>
              <p:cNvSpPr>
                <a:spLocks noGrp="1" noRot="1" noChangeAspect="1" noMove="1" noResize="1" noEditPoints="1" noAdjustHandles="1" noChangeArrowheads="1" noChangeShapeType="1" noTextEdit="1"/>
              </p:cNvSpPr>
              <p:nvPr>
                <p:ph idx="1"/>
              </p:nvPr>
            </p:nvSpPr>
            <p:spPr>
              <a:xfrm>
                <a:off x="4876801" y="5341796"/>
                <a:ext cx="3438991" cy="828631"/>
              </a:xfrm>
              <a:blipFill rotWithShape="1">
                <a:blip r:embed="rId8"/>
                <a:stretch>
                  <a:fillRect l="-1237" b="-2899"/>
                </a:stretch>
              </a:blipFill>
              <a:ln>
                <a:solidFill>
                  <a:schemeClr val="tx1"/>
                </a:solidFill>
              </a:ln>
            </p:spPr>
            <p:txBody>
              <a:bodyPr/>
              <a:lstStyle/>
              <a:p>
                <a:r>
                  <a:rPr lang="ja-JP" altLang="en-US">
                    <a:noFill/>
                  </a:rPr>
                  <a:t> </a:t>
                </a:r>
              </a:p>
            </p:txBody>
          </p:sp>
        </mc:Fallback>
      </mc:AlternateContent>
      <p:sp>
        <p:nvSpPr>
          <p:cNvPr id="44" name="テキスト ボックス 35"/>
          <p:cNvSpPr txBox="1">
            <a:spLocks noChangeArrowheads="1"/>
          </p:cNvSpPr>
          <p:nvPr/>
        </p:nvSpPr>
        <p:spPr bwMode="auto">
          <a:xfrm>
            <a:off x="4895851" y="4978400"/>
            <a:ext cx="1838324" cy="369332"/>
          </a:xfrm>
          <a:prstGeom prst="rect">
            <a:avLst/>
          </a:prstGeom>
          <a:noFill/>
          <a:ln w="9525">
            <a:noFill/>
            <a:miter lim="800000"/>
            <a:headEnd/>
            <a:tailEnd/>
          </a:ln>
        </p:spPr>
        <p:txBody>
          <a:bodyPr wrap="square">
            <a:spAutoFit/>
          </a:bodyPr>
          <a:lstStyle/>
          <a:p>
            <a:r>
              <a:rPr lang="ja-JP" altLang="en-US" dirty="0" smtClean="0">
                <a:latin typeface="HGP創英角ｺﾞｼｯｸUB" panose="020B0900000000000000" pitchFamily="50" charset="-128"/>
                <a:ea typeface="HGP創英角ｺﾞｼｯｸUB" panose="020B0900000000000000" pitchFamily="50" charset="-128"/>
              </a:rPr>
              <a:t>例えば</a:t>
            </a:r>
            <a:r>
              <a:rPr lang="en-US" altLang="ja-JP" dirty="0" smtClean="0">
                <a:latin typeface="HGP創英角ｺﾞｼｯｸUB" panose="020B0900000000000000" pitchFamily="50" charset="-128"/>
                <a:ea typeface="HGP創英角ｺﾞｼｯｸUB" panose="020B0900000000000000" pitchFamily="50" charset="-128"/>
              </a:rPr>
              <a:t>…</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45" name="テキスト ボックス 35"/>
          <p:cNvSpPr txBox="1">
            <a:spLocks noChangeArrowheads="1"/>
          </p:cNvSpPr>
          <p:nvPr/>
        </p:nvSpPr>
        <p:spPr bwMode="auto">
          <a:xfrm>
            <a:off x="3167063" y="2108472"/>
            <a:ext cx="1838324" cy="338554"/>
          </a:xfrm>
          <a:prstGeom prst="rect">
            <a:avLst/>
          </a:prstGeom>
          <a:noFill/>
          <a:ln w="9525">
            <a:noFill/>
            <a:miter lim="800000"/>
            <a:headEnd/>
            <a:tailEnd/>
          </a:ln>
        </p:spPr>
        <p:txBody>
          <a:bodyPr wrap="square">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制約伝播</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46" name="テキスト ボックス 35"/>
          <p:cNvSpPr txBox="1">
            <a:spLocks noChangeArrowheads="1"/>
          </p:cNvSpPr>
          <p:nvPr/>
        </p:nvSpPr>
        <p:spPr bwMode="auto">
          <a:xfrm>
            <a:off x="2343151" y="3555218"/>
            <a:ext cx="1162049" cy="338554"/>
          </a:xfrm>
          <a:prstGeom prst="rect">
            <a:avLst/>
          </a:prstGeom>
          <a:noFill/>
          <a:ln w="9525">
            <a:noFill/>
            <a:miter lim="800000"/>
            <a:headEnd/>
            <a:tailEnd/>
          </a:ln>
        </p:spPr>
        <p:txBody>
          <a:bodyPr wrap="square">
            <a:spAutoFit/>
          </a:bodyPr>
          <a:lstStyle/>
          <a:p>
            <a:r>
              <a:rPr lang="ja-JP" altLang="en-US" sz="1600" dirty="0" smtClean="0">
                <a:latin typeface="HGP創英角ｺﾞｼｯｸUB" panose="020B0900000000000000" pitchFamily="50" charset="-128"/>
                <a:ea typeface="HGP創英角ｺﾞｼｯｸUB" panose="020B0900000000000000" pitchFamily="50" charset="-128"/>
              </a:rPr>
              <a:t>制約伝播</a:t>
            </a:r>
            <a:endParaRPr lang="ja-JP" altLang="en-US" sz="1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1958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通常、アーク整合性、グローバル制約のみでは値が一意に決まらない。</a:t>
            </a:r>
            <a:endParaRPr kumimoji="1" lang="en-US" altLang="ja-JP" dirty="0" smtClean="0"/>
          </a:p>
          <a:p>
            <a:r>
              <a:rPr lang="ja-JP" altLang="en-US" dirty="0"/>
              <a:t>実際</a:t>
            </a:r>
            <a:r>
              <a:rPr lang="ja-JP" altLang="en-US" dirty="0" smtClean="0"/>
              <a:t>に値を決定してみて矛盾が生じないかをチェックする必要がある。</a:t>
            </a:r>
            <a:endParaRPr lang="en-US" altLang="ja-JP" dirty="0" smtClean="0"/>
          </a:p>
          <a:p>
            <a:r>
              <a:rPr lang="ja-JP" altLang="en-US" dirty="0" smtClean="0"/>
              <a:t>制約伝播により早めに失敗を検出する。</a:t>
            </a:r>
            <a:endParaRPr lang="en-US" altLang="ja-JP" dirty="0" smtClean="0"/>
          </a:p>
          <a:p>
            <a:r>
              <a:rPr kumimoji="1" lang="ja-JP" altLang="en-US" dirty="0" smtClean="0"/>
              <a:t>矛盾の有無は変数選択順序、値選択順序によらないが、求解速度には大きな影響を与える場合がある。</a:t>
            </a:r>
            <a:endParaRPr kumimoji="1" lang="ja-JP" altLang="en-US" dirty="0"/>
          </a:p>
        </p:txBody>
      </p:sp>
      <p:sp>
        <p:nvSpPr>
          <p:cNvPr id="3" name="タイトル 2"/>
          <p:cNvSpPr>
            <a:spLocks noGrp="1"/>
          </p:cNvSpPr>
          <p:nvPr>
            <p:ph type="title"/>
          </p:nvPr>
        </p:nvSpPr>
        <p:spPr/>
        <p:txBody>
          <a:bodyPr/>
          <a:lstStyle/>
          <a:p>
            <a:r>
              <a:rPr kumimoji="1" lang="ja-JP" altLang="en-US" dirty="0" smtClean="0"/>
              <a:t>探索</a:t>
            </a:r>
            <a:endParaRPr kumimoji="1" lang="ja-JP" altLang="en-US" dirty="0"/>
          </a:p>
        </p:txBody>
      </p:sp>
      <mc:AlternateContent xmlns:mc="http://schemas.openxmlformats.org/markup-compatibility/2006" xmlns:a14="http://schemas.microsoft.com/office/drawing/2010/main">
        <mc:Choice Requires="a14">
          <p:sp>
            <p:nvSpPr>
              <p:cNvPr id="4" name="円/楕円 3"/>
              <p:cNvSpPr/>
              <p:nvPr/>
            </p:nvSpPr>
            <p:spPr>
              <a:xfrm>
                <a:off x="3995737" y="3157403"/>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4" name="円/楕円 3"/>
              <p:cNvSpPr>
                <a:spLocks noRot="1" noChangeAspect="1" noMove="1" noResize="1" noEditPoints="1" noAdjustHandles="1" noChangeArrowheads="1" noChangeShapeType="1" noTextEdit="1"/>
              </p:cNvSpPr>
              <p:nvPr/>
            </p:nvSpPr>
            <p:spPr>
              <a:xfrm>
                <a:off x="3995737" y="3157403"/>
                <a:ext cx="590550" cy="609689"/>
              </a:xfrm>
              <a:prstGeom prst="ellipse">
                <a:avLst/>
              </a:prstGeom>
              <a:blipFill rotWithShape="1">
                <a:blip r:embed="rId2"/>
                <a:stretch>
                  <a:fillRect/>
                </a:stretch>
              </a:blipFill>
            </p:spPr>
            <p:txBody>
              <a:bodyPr/>
              <a:lstStyle/>
              <a:p>
                <a:r>
                  <a:rPr lang="ja-JP" altLang="en-US">
                    <a:noFill/>
                  </a:rPr>
                  <a:t> </a:t>
                </a:r>
              </a:p>
            </p:txBody>
          </p:sp>
        </mc:Fallback>
      </mc:AlternateContent>
      <p:sp>
        <p:nvSpPr>
          <p:cNvPr id="5" name="正方形/長方形 4"/>
          <p:cNvSpPr/>
          <p:nvPr/>
        </p:nvSpPr>
        <p:spPr>
          <a:xfrm>
            <a:off x="2600325" y="4050506"/>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a:t>
            </a:r>
            <a:endParaRPr kumimoji="1" lang="ja-JP" altLang="en-US" sz="2000" dirty="0">
              <a:solidFill>
                <a:schemeClr val="tx1"/>
              </a:solidFill>
            </a:endParaRPr>
          </a:p>
        </p:txBody>
      </p:sp>
      <p:sp>
        <p:nvSpPr>
          <p:cNvPr id="6" name="正方形/長方形 5"/>
          <p:cNvSpPr/>
          <p:nvPr/>
        </p:nvSpPr>
        <p:spPr>
          <a:xfrm>
            <a:off x="3590924" y="4050506"/>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endParaRPr kumimoji="1" lang="ja-JP" altLang="en-US" sz="2000" dirty="0">
              <a:solidFill>
                <a:schemeClr val="tx1"/>
              </a:solidFill>
            </a:endParaRPr>
          </a:p>
        </p:txBody>
      </p:sp>
      <p:sp>
        <p:nvSpPr>
          <p:cNvPr id="7" name="正方形/長方形 6"/>
          <p:cNvSpPr/>
          <p:nvPr/>
        </p:nvSpPr>
        <p:spPr>
          <a:xfrm>
            <a:off x="4476750" y="4050506"/>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3</a:t>
            </a:r>
            <a:endParaRPr kumimoji="1" lang="ja-JP" altLang="en-US" sz="2000" dirty="0">
              <a:solidFill>
                <a:schemeClr val="tx1"/>
              </a:solidFill>
            </a:endParaRPr>
          </a:p>
        </p:txBody>
      </p:sp>
      <p:sp>
        <p:nvSpPr>
          <p:cNvPr id="8" name="正方形/長方形 7"/>
          <p:cNvSpPr/>
          <p:nvPr/>
        </p:nvSpPr>
        <p:spPr>
          <a:xfrm>
            <a:off x="5419725" y="4050506"/>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4</a:t>
            </a:r>
            <a:endParaRPr kumimoji="1" lang="ja-JP" altLang="en-US" sz="2000" dirty="0">
              <a:solidFill>
                <a:schemeClr val="tx1"/>
              </a:solidFill>
            </a:endParaRPr>
          </a:p>
        </p:txBody>
      </p:sp>
      <mc:AlternateContent xmlns:mc="http://schemas.openxmlformats.org/markup-compatibility/2006" xmlns:a14="http://schemas.microsoft.com/office/drawing/2010/main">
        <mc:Choice Requires="a14">
          <p:sp>
            <p:nvSpPr>
              <p:cNvPr id="9" name="円/楕円 8"/>
              <p:cNvSpPr/>
              <p:nvPr/>
            </p:nvSpPr>
            <p:spPr>
              <a:xfrm>
                <a:off x="2562225" y="4948102"/>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r>
                            <a:rPr lang="en-US" altLang="ja-JP" b="0" i="1" smtClean="0">
                              <a:solidFill>
                                <a:schemeClr val="tx1"/>
                              </a:solidFill>
                              <a:latin typeface="Cambria Math"/>
                            </a:rPr>
                            <m:t>+1</m:t>
                          </m:r>
                        </m:sub>
                      </m:sSub>
                    </m:oMath>
                  </m:oMathPara>
                </a14:m>
                <a:endParaRPr kumimoji="1" lang="ja-JP" altLang="en-US" dirty="0"/>
              </a:p>
            </p:txBody>
          </p:sp>
        </mc:Choice>
        <mc:Fallback xmlns="">
          <p:sp>
            <p:nvSpPr>
              <p:cNvPr id="9" name="円/楕円 8"/>
              <p:cNvSpPr>
                <a:spLocks noRot="1" noChangeAspect="1" noMove="1" noResize="1" noEditPoints="1" noAdjustHandles="1" noChangeArrowheads="1" noChangeShapeType="1" noTextEdit="1"/>
              </p:cNvSpPr>
              <p:nvPr/>
            </p:nvSpPr>
            <p:spPr>
              <a:xfrm>
                <a:off x="2562225" y="4948102"/>
                <a:ext cx="590550" cy="609689"/>
              </a:xfrm>
              <a:prstGeom prst="ellipse">
                <a:avLst/>
              </a:prstGeom>
              <a:blipFill rotWithShape="1">
                <a:blip r:embed="rId3"/>
                <a:stretch>
                  <a:fillRect/>
                </a:stretch>
              </a:blipFill>
            </p:spPr>
            <p:txBody>
              <a:bodyPr/>
              <a:lstStyle/>
              <a:p>
                <a:r>
                  <a:rPr lang="ja-JP" altLang="en-US">
                    <a:noFill/>
                  </a:rPr>
                  <a:t> </a:t>
                </a:r>
              </a:p>
            </p:txBody>
          </p:sp>
        </mc:Fallback>
      </mc:AlternateContent>
      <p:cxnSp>
        <p:nvCxnSpPr>
          <p:cNvPr id="11" name="直線コネクタ 10"/>
          <p:cNvCxnSpPr>
            <a:stCxn id="5" idx="0"/>
            <a:endCxn id="4" idx="4"/>
          </p:cNvCxnSpPr>
          <p:nvPr/>
        </p:nvCxnSpPr>
        <p:spPr>
          <a:xfrm flipV="1">
            <a:off x="2857500" y="3767092"/>
            <a:ext cx="1433512" cy="283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6" idx="0"/>
            <a:endCxn id="4" idx="4"/>
          </p:cNvCxnSpPr>
          <p:nvPr/>
        </p:nvCxnSpPr>
        <p:spPr>
          <a:xfrm flipV="1">
            <a:off x="3848099" y="3767092"/>
            <a:ext cx="442913" cy="283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7" idx="0"/>
            <a:endCxn id="4" idx="4"/>
          </p:cNvCxnSpPr>
          <p:nvPr/>
        </p:nvCxnSpPr>
        <p:spPr>
          <a:xfrm flipH="1" flipV="1">
            <a:off x="4291012" y="3767092"/>
            <a:ext cx="442913" cy="283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4" idx="4"/>
            <a:endCxn id="8" idx="0"/>
          </p:cNvCxnSpPr>
          <p:nvPr/>
        </p:nvCxnSpPr>
        <p:spPr>
          <a:xfrm>
            <a:off x="4291012" y="3767092"/>
            <a:ext cx="1385888" cy="283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2038350" y="5993606"/>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endParaRPr kumimoji="1" lang="ja-JP" altLang="en-US" sz="2000" dirty="0">
              <a:solidFill>
                <a:schemeClr val="tx1"/>
              </a:solidFill>
            </a:endParaRPr>
          </a:p>
        </p:txBody>
      </p:sp>
      <p:cxnSp>
        <p:nvCxnSpPr>
          <p:cNvPr id="38" name="直線コネクタ 37"/>
          <p:cNvCxnSpPr>
            <a:stCxn id="5" idx="2"/>
            <a:endCxn id="9" idx="0"/>
          </p:cNvCxnSpPr>
          <p:nvPr/>
        </p:nvCxnSpPr>
        <p:spPr>
          <a:xfrm>
            <a:off x="2857500" y="4619625"/>
            <a:ext cx="0" cy="328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3" idx="0"/>
            <a:endCxn id="9" idx="4"/>
          </p:cNvCxnSpPr>
          <p:nvPr/>
        </p:nvCxnSpPr>
        <p:spPr>
          <a:xfrm flipV="1">
            <a:off x="2295525" y="5557791"/>
            <a:ext cx="561975" cy="435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2857500" y="5993606"/>
            <a:ext cx="514350" cy="56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a:t>
            </a:r>
            <a:endParaRPr kumimoji="1" lang="ja-JP" altLang="en-US" sz="2000" dirty="0">
              <a:solidFill>
                <a:schemeClr val="tx1"/>
              </a:solidFill>
            </a:endParaRPr>
          </a:p>
        </p:txBody>
      </p:sp>
    </p:spTree>
    <p:extLst>
      <p:ext uri="{BB962C8B-B14F-4D97-AF65-F5344CB8AC3E}">
        <p14:creationId xmlns:p14="http://schemas.microsoft.com/office/powerpoint/2010/main" val="328825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中間レベルのモデリング言語</a:t>
            </a:r>
            <a:endParaRPr kumimoji="1" lang="en-US" altLang="ja-JP" dirty="0" smtClean="0"/>
          </a:p>
          <a:p>
            <a:pPr lvl="1"/>
            <a:r>
              <a:rPr lang="ja-JP" altLang="en-US" dirty="0"/>
              <a:t>ほとんど</a:t>
            </a:r>
            <a:r>
              <a:rPr lang="ja-JP" altLang="en-US" dirty="0" smtClean="0"/>
              <a:t>の制約問題を表現できる程度に高レベル</a:t>
            </a:r>
            <a:endParaRPr lang="en-US" altLang="ja-JP" dirty="0" smtClean="0"/>
          </a:p>
          <a:p>
            <a:pPr lvl="1"/>
            <a:r>
              <a:rPr kumimoji="1" lang="ja-JP" altLang="en-US" dirty="0"/>
              <a:t>既存</a:t>
            </a:r>
            <a:r>
              <a:rPr kumimoji="1" lang="ja-JP" altLang="en-US" dirty="0" smtClean="0"/>
              <a:t>のソルバ用に容易に矛盾なくマップできる程度には低レベル</a:t>
            </a:r>
            <a:endParaRPr lang="en-US" altLang="ja-JP" dirty="0"/>
          </a:p>
          <a:p>
            <a:pPr lvl="1"/>
            <a:r>
              <a:rPr kumimoji="1" lang="ja-JP" altLang="en-US" dirty="0" smtClean="0"/>
              <a:t>より高レベルの </a:t>
            </a:r>
            <a:r>
              <a:rPr kumimoji="1" lang="en-US" altLang="ja-JP" dirty="0" smtClean="0"/>
              <a:t>Zinc </a:t>
            </a:r>
            <a:r>
              <a:rPr kumimoji="1" lang="ja-JP" altLang="en-US" dirty="0" smtClean="0"/>
              <a:t>のサブセットとなっている</a:t>
            </a:r>
            <a:endParaRPr kumimoji="1" lang="en-US" altLang="ja-JP" dirty="0" smtClean="0"/>
          </a:p>
          <a:p>
            <a:pPr lvl="1"/>
            <a:r>
              <a:rPr lang="ja-JP" altLang="en-US" dirty="0"/>
              <a:t>制約</a:t>
            </a:r>
            <a:r>
              <a:rPr lang="ja-JP" altLang="en-US" dirty="0" smtClean="0"/>
              <a:t>プログラミングのコミュニティで標準となることを狙っている</a:t>
            </a:r>
            <a:endParaRPr kumimoji="1" lang="en-US" altLang="ja-JP" dirty="0" smtClean="0"/>
          </a:p>
          <a:p>
            <a:pPr marL="0" indent="0">
              <a:buNone/>
            </a:pPr>
            <a:endParaRPr kumimoji="1" lang="en-US" altLang="ja-JP" dirty="0" smtClean="0"/>
          </a:p>
          <a:p>
            <a:pPr marL="0" indent="0">
              <a:buNone/>
            </a:pPr>
            <a:r>
              <a:rPr lang="en-US" altLang="ja-JP" dirty="0" smtClean="0"/>
              <a:t>MiniZinc </a:t>
            </a:r>
            <a:r>
              <a:rPr lang="en-US" altLang="ja-JP" dirty="0"/>
              <a:t>is a medium-level constraint modelling language. It is high-level enough to express most constraint problems easily, but low-level enough that it can be mapped onto existing solvers easily and consistently. It is a subset of the higher-level language Zinc. We hope it will be adopted as a standard by the Constraint Programming community. </a:t>
            </a:r>
          </a:p>
          <a:p>
            <a:pPr marL="0" indent="0">
              <a:buNone/>
            </a:pPr>
            <a:endParaRPr kumimoji="1" lang="ja-JP" altLang="en-US" dirty="0"/>
          </a:p>
        </p:txBody>
      </p:sp>
      <p:sp>
        <p:nvSpPr>
          <p:cNvPr id="3" name="タイトル 2"/>
          <p:cNvSpPr>
            <a:spLocks noGrp="1"/>
          </p:cNvSpPr>
          <p:nvPr>
            <p:ph type="title"/>
          </p:nvPr>
        </p:nvSpPr>
        <p:spPr/>
        <p:txBody>
          <a:bodyPr/>
          <a:lstStyle/>
          <a:p>
            <a:r>
              <a:rPr kumimoji="1" lang="en-US" altLang="ja-JP" dirty="0" smtClean="0"/>
              <a:t>MiniZinc </a:t>
            </a:r>
            <a:r>
              <a:rPr kumimoji="1" lang="ja-JP" altLang="en-US" dirty="0" smtClean="0"/>
              <a:t>とは</a:t>
            </a:r>
            <a:endParaRPr kumimoji="1" lang="ja-JP" altLang="en-US" dirty="0"/>
          </a:p>
        </p:txBody>
      </p:sp>
      <p:pic>
        <p:nvPicPr>
          <p:cNvPr id="4098" name="Picture 2" descr="[MiniZin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580" y="6193645"/>
            <a:ext cx="500061" cy="41567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98341" y="6239989"/>
            <a:ext cx="3198376" cy="369332"/>
          </a:xfrm>
          <a:prstGeom prst="rect">
            <a:avLst/>
          </a:prstGeom>
          <a:noFill/>
        </p:spPr>
        <p:txBody>
          <a:bodyPr wrap="none" rtlCol="0">
            <a:spAutoFit/>
          </a:bodyPr>
          <a:lstStyle/>
          <a:p>
            <a:r>
              <a:rPr lang="ja-JP" altLang="en-US" dirty="0" smtClean="0"/>
              <a:t>参考  </a:t>
            </a:r>
            <a:r>
              <a:rPr lang="en-US" altLang="ja-JP" dirty="0" smtClean="0"/>
              <a:t>http</a:t>
            </a:r>
            <a:r>
              <a:rPr lang="en-US" altLang="ja-JP" dirty="0"/>
              <a:t>://</a:t>
            </a:r>
            <a:r>
              <a:rPr lang="en-US" altLang="ja-JP" dirty="0" smtClean="0"/>
              <a:t>www.minizinc.org/</a:t>
            </a:r>
            <a:endParaRPr kumimoji="1" lang="ja-JP" altLang="en-US" dirty="0"/>
          </a:p>
        </p:txBody>
      </p:sp>
    </p:spTree>
    <p:extLst>
      <p:ext uri="{BB962C8B-B14F-4D97-AF65-F5344CB8AC3E}">
        <p14:creationId xmlns:p14="http://schemas.microsoft.com/office/powerpoint/2010/main" val="130612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タイトル 2"/>
          <p:cNvSpPr>
            <a:spLocks noGrp="1"/>
          </p:cNvSpPr>
          <p:nvPr>
            <p:ph type="title"/>
          </p:nvPr>
        </p:nvSpPr>
        <p:spPr/>
        <p:txBody>
          <a:bodyPr/>
          <a:lstStyle/>
          <a:p>
            <a:pPr eaLnBrk="1" hangingPunct="1"/>
            <a:r>
              <a:rPr lang="ja-JP" altLang="en-US" dirty="0"/>
              <a:t>パズル</a:t>
            </a:r>
            <a:r>
              <a:rPr lang="en-US" altLang="ja-JP" dirty="0" smtClean="0"/>
              <a:t>: SEND + MORE = MONEY</a:t>
            </a:r>
            <a:endParaRPr lang="ja-JP" altLang="en-US" dirty="0" smtClean="0"/>
          </a:p>
        </p:txBody>
      </p:sp>
      <p:sp>
        <p:nvSpPr>
          <p:cNvPr id="80898" name="テキスト ボックス 4"/>
          <p:cNvSpPr txBox="1">
            <a:spLocks noChangeArrowheads="1"/>
          </p:cNvSpPr>
          <p:nvPr/>
        </p:nvSpPr>
        <p:spPr bwMode="auto">
          <a:xfrm>
            <a:off x="1131888" y="133667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S</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5" name="テキスト ボックス 4"/>
          <p:cNvSpPr txBox="1">
            <a:spLocks noChangeArrowheads="1"/>
          </p:cNvSpPr>
          <p:nvPr/>
        </p:nvSpPr>
        <p:spPr bwMode="auto">
          <a:xfrm>
            <a:off x="1714500" y="133667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a:latin typeface="HGP創英角ｺﾞｼｯｸUB" pitchFamily="50" charset="-128"/>
              </a:rPr>
              <a:t>E</a:t>
            </a:r>
          </a:p>
          <a:p>
            <a:endParaRPr lang="ja-JP" altLang="en-US" sz="1100" dirty="0">
              <a:latin typeface="HGP創英角ｺﾞｼｯｸUB" pitchFamily="50" charset="-128"/>
            </a:endParaRPr>
          </a:p>
        </p:txBody>
      </p:sp>
      <p:sp>
        <p:nvSpPr>
          <p:cNvPr id="6" name="テキスト ボックス 4"/>
          <p:cNvSpPr txBox="1">
            <a:spLocks noChangeArrowheads="1"/>
          </p:cNvSpPr>
          <p:nvPr/>
        </p:nvSpPr>
        <p:spPr bwMode="auto">
          <a:xfrm>
            <a:off x="2297112" y="133667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N</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7" name="テキスト ボックス 4"/>
          <p:cNvSpPr txBox="1">
            <a:spLocks noChangeArrowheads="1"/>
          </p:cNvSpPr>
          <p:nvPr/>
        </p:nvSpPr>
        <p:spPr bwMode="auto">
          <a:xfrm>
            <a:off x="2879724" y="133667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D</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8" name="テキスト ボックス 4"/>
          <p:cNvSpPr txBox="1">
            <a:spLocks noChangeArrowheads="1"/>
          </p:cNvSpPr>
          <p:nvPr/>
        </p:nvSpPr>
        <p:spPr bwMode="auto">
          <a:xfrm>
            <a:off x="1131888" y="227539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M</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9" name="テキスト ボックス 4"/>
          <p:cNvSpPr txBox="1">
            <a:spLocks noChangeArrowheads="1"/>
          </p:cNvSpPr>
          <p:nvPr/>
        </p:nvSpPr>
        <p:spPr bwMode="auto">
          <a:xfrm>
            <a:off x="2297112" y="227539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R</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0" name="テキスト ボックス 4"/>
          <p:cNvSpPr txBox="1">
            <a:spLocks noChangeArrowheads="1"/>
          </p:cNvSpPr>
          <p:nvPr/>
        </p:nvSpPr>
        <p:spPr bwMode="auto">
          <a:xfrm>
            <a:off x="1714500" y="2275393"/>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O</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1" name="テキスト ボックス 4"/>
          <p:cNvSpPr txBox="1">
            <a:spLocks noChangeArrowheads="1"/>
          </p:cNvSpPr>
          <p:nvPr/>
        </p:nvSpPr>
        <p:spPr bwMode="auto">
          <a:xfrm>
            <a:off x="2879724" y="227539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E</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2" name="テキスト ボックス 4"/>
          <p:cNvSpPr txBox="1">
            <a:spLocks noChangeArrowheads="1"/>
          </p:cNvSpPr>
          <p:nvPr/>
        </p:nvSpPr>
        <p:spPr bwMode="auto">
          <a:xfrm>
            <a:off x="1136162" y="3406663"/>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O</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3" name="テキスト ボックス 4"/>
          <p:cNvSpPr txBox="1">
            <a:spLocks noChangeArrowheads="1"/>
          </p:cNvSpPr>
          <p:nvPr/>
        </p:nvSpPr>
        <p:spPr bwMode="auto">
          <a:xfrm>
            <a:off x="553550" y="340666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M</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4" name="テキスト ボックス 4"/>
          <p:cNvSpPr txBox="1">
            <a:spLocks noChangeArrowheads="1"/>
          </p:cNvSpPr>
          <p:nvPr/>
        </p:nvSpPr>
        <p:spPr bwMode="auto">
          <a:xfrm>
            <a:off x="2297112" y="340666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E</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5" name="テキスト ボックス 4"/>
          <p:cNvSpPr txBox="1">
            <a:spLocks noChangeArrowheads="1"/>
          </p:cNvSpPr>
          <p:nvPr/>
        </p:nvSpPr>
        <p:spPr bwMode="auto">
          <a:xfrm>
            <a:off x="2879724" y="3406662"/>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a:latin typeface="HGP創英角ｺﾞｼｯｸUB" pitchFamily="50" charset="-128"/>
              </a:rPr>
              <a:t>Y</a:t>
            </a:r>
          </a:p>
          <a:p>
            <a:endParaRPr lang="ja-JP" altLang="en-US" sz="1100" dirty="0">
              <a:latin typeface="HGP創英角ｺﾞｼｯｸUB" pitchFamily="50" charset="-128"/>
            </a:endParaRPr>
          </a:p>
        </p:txBody>
      </p:sp>
      <p:sp>
        <p:nvSpPr>
          <p:cNvPr id="17" name="テキスト ボックス 4"/>
          <p:cNvSpPr txBox="1">
            <a:spLocks noChangeArrowheads="1"/>
          </p:cNvSpPr>
          <p:nvPr/>
        </p:nvSpPr>
        <p:spPr bwMode="auto">
          <a:xfrm>
            <a:off x="463909" y="2276714"/>
            <a:ext cx="582612" cy="938719"/>
          </a:xfrm>
          <a:prstGeom prst="rect">
            <a:avLst/>
          </a:prstGeom>
          <a:solidFill>
            <a:schemeClr val="bg1"/>
          </a:solidFill>
          <a:ln w="9525">
            <a:noFill/>
            <a:miter lim="800000"/>
            <a:headEnd/>
            <a:tailEnd/>
          </a:ln>
        </p:spPr>
        <p:txBody>
          <a:bodyPr wrap="square">
            <a:spAutoFit/>
          </a:bodyPr>
          <a:lstStyle/>
          <a:p>
            <a:pPr algn="ctr"/>
            <a:r>
              <a:rPr lang="en-US" altLang="ja-JP" sz="4400" dirty="0" smtClean="0">
                <a:latin typeface="HGP創英角ｺﾞｼｯｸUB" pitchFamily="50" charset="-128"/>
              </a:rPr>
              <a:t>+</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18" name="テキスト ボックス 4"/>
          <p:cNvSpPr txBox="1">
            <a:spLocks noChangeArrowheads="1"/>
          </p:cNvSpPr>
          <p:nvPr/>
        </p:nvSpPr>
        <p:spPr bwMode="auto">
          <a:xfrm>
            <a:off x="1718774" y="340666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a:latin typeface="HGP創英角ｺﾞｼｯｸUB" pitchFamily="50" charset="-128"/>
              </a:rPr>
              <a:t>N</a:t>
            </a:r>
          </a:p>
          <a:p>
            <a:endParaRPr lang="ja-JP" altLang="en-US" sz="1100" dirty="0">
              <a:latin typeface="HGP創英角ｺﾞｼｯｸUB" pitchFamily="50" charset="-128"/>
            </a:endParaRPr>
          </a:p>
        </p:txBody>
      </p:sp>
      <p:cxnSp>
        <p:nvCxnSpPr>
          <p:cNvPr id="3" name="直線コネクタ 2"/>
          <p:cNvCxnSpPr/>
          <p:nvPr/>
        </p:nvCxnSpPr>
        <p:spPr>
          <a:xfrm>
            <a:off x="463909" y="3342194"/>
            <a:ext cx="3188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4"/>
          <p:cNvSpPr txBox="1">
            <a:spLocks noChangeArrowheads="1"/>
          </p:cNvSpPr>
          <p:nvPr/>
        </p:nvSpPr>
        <p:spPr bwMode="auto">
          <a:xfrm>
            <a:off x="5952366" y="133799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9</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3" name="テキスト ボックス 22"/>
          <p:cNvSpPr txBox="1">
            <a:spLocks noChangeArrowheads="1"/>
          </p:cNvSpPr>
          <p:nvPr/>
        </p:nvSpPr>
        <p:spPr bwMode="auto">
          <a:xfrm>
            <a:off x="6534978" y="133799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5</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4" name="テキスト ボックス 4"/>
          <p:cNvSpPr txBox="1">
            <a:spLocks noChangeArrowheads="1"/>
          </p:cNvSpPr>
          <p:nvPr/>
        </p:nvSpPr>
        <p:spPr bwMode="auto">
          <a:xfrm>
            <a:off x="7117590" y="133799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6</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5" name="テキスト ボックス 4"/>
          <p:cNvSpPr txBox="1">
            <a:spLocks noChangeArrowheads="1"/>
          </p:cNvSpPr>
          <p:nvPr/>
        </p:nvSpPr>
        <p:spPr bwMode="auto">
          <a:xfrm>
            <a:off x="7700202" y="1337995"/>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7</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6" name="テキスト ボックス 4"/>
          <p:cNvSpPr txBox="1">
            <a:spLocks noChangeArrowheads="1"/>
          </p:cNvSpPr>
          <p:nvPr/>
        </p:nvSpPr>
        <p:spPr bwMode="auto">
          <a:xfrm>
            <a:off x="5952366" y="227671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1</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7" name="テキスト ボックス 4"/>
          <p:cNvSpPr txBox="1">
            <a:spLocks noChangeArrowheads="1"/>
          </p:cNvSpPr>
          <p:nvPr/>
        </p:nvSpPr>
        <p:spPr bwMode="auto">
          <a:xfrm>
            <a:off x="7117590" y="227671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8</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8" name="テキスト ボックス 4"/>
          <p:cNvSpPr txBox="1">
            <a:spLocks noChangeArrowheads="1"/>
          </p:cNvSpPr>
          <p:nvPr/>
        </p:nvSpPr>
        <p:spPr bwMode="auto">
          <a:xfrm>
            <a:off x="6534978" y="2276713"/>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0</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29" name="テキスト ボックス 4"/>
          <p:cNvSpPr txBox="1">
            <a:spLocks noChangeArrowheads="1"/>
          </p:cNvSpPr>
          <p:nvPr/>
        </p:nvSpPr>
        <p:spPr bwMode="auto">
          <a:xfrm>
            <a:off x="7700202" y="227671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5</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30" name="テキスト ボックス 4"/>
          <p:cNvSpPr txBox="1">
            <a:spLocks noChangeArrowheads="1"/>
          </p:cNvSpPr>
          <p:nvPr/>
        </p:nvSpPr>
        <p:spPr bwMode="auto">
          <a:xfrm>
            <a:off x="5956640" y="3407983"/>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a:latin typeface="HGP創英角ｺﾞｼｯｸUB" pitchFamily="50" charset="-128"/>
              </a:rPr>
              <a:t>0</a:t>
            </a:r>
          </a:p>
          <a:p>
            <a:endParaRPr lang="ja-JP" altLang="en-US" sz="1100" dirty="0">
              <a:latin typeface="HGP創英角ｺﾞｼｯｸUB" pitchFamily="50" charset="-128"/>
            </a:endParaRPr>
          </a:p>
        </p:txBody>
      </p:sp>
      <p:sp>
        <p:nvSpPr>
          <p:cNvPr id="31" name="テキスト ボックス 4"/>
          <p:cNvSpPr txBox="1">
            <a:spLocks noChangeArrowheads="1"/>
          </p:cNvSpPr>
          <p:nvPr/>
        </p:nvSpPr>
        <p:spPr bwMode="auto">
          <a:xfrm>
            <a:off x="5374028" y="340798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a:latin typeface="HGP創英角ｺﾞｼｯｸUB" pitchFamily="50" charset="-128"/>
              </a:rPr>
              <a:t>1</a:t>
            </a:r>
            <a:endParaRPr lang="en-US" altLang="ja-JP" sz="4400" dirty="0" smtClean="0">
              <a:latin typeface="HGP創英角ｺﾞｼｯｸUB" pitchFamily="50" charset="-128"/>
            </a:endParaRPr>
          </a:p>
          <a:p>
            <a:endParaRPr lang="ja-JP" altLang="en-US" sz="1100" dirty="0">
              <a:latin typeface="HGP創英角ｺﾞｼｯｸUB" pitchFamily="50" charset="-128"/>
            </a:endParaRPr>
          </a:p>
        </p:txBody>
      </p:sp>
      <p:sp>
        <p:nvSpPr>
          <p:cNvPr id="32" name="テキスト ボックス 4"/>
          <p:cNvSpPr txBox="1">
            <a:spLocks noChangeArrowheads="1"/>
          </p:cNvSpPr>
          <p:nvPr/>
        </p:nvSpPr>
        <p:spPr bwMode="auto">
          <a:xfrm>
            <a:off x="7117590" y="340798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5</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33" name="テキスト ボックス 4"/>
          <p:cNvSpPr txBox="1">
            <a:spLocks noChangeArrowheads="1"/>
          </p:cNvSpPr>
          <p:nvPr/>
        </p:nvSpPr>
        <p:spPr bwMode="auto">
          <a:xfrm>
            <a:off x="7700202" y="3407982"/>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2</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34" name="テキスト ボックス 4"/>
          <p:cNvSpPr txBox="1">
            <a:spLocks noChangeArrowheads="1"/>
          </p:cNvSpPr>
          <p:nvPr/>
        </p:nvSpPr>
        <p:spPr bwMode="auto">
          <a:xfrm>
            <a:off x="5284387" y="2278034"/>
            <a:ext cx="582612" cy="938719"/>
          </a:xfrm>
          <a:prstGeom prst="rect">
            <a:avLst/>
          </a:prstGeom>
          <a:solidFill>
            <a:schemeClr val="bg1"/>
          </a:solidFill>
          <a:ln w="9525">
            <a:noFill/>
            <a:miter lim="800000"/>
            <a:headEnd/>
            <a:tailEnd/>
          </a:ln>
        </p:spPr>
        <p:txBody>
          <a:bodyPr wrap="square">
            <a:spAutoFit/>
          </a:bodyPr>
          <a:lstStyle/>
          <a:p>
            <a:pPr algn="ctr"/>
            <a:r>
              <a:rPr lang="en-US" altLang="ja-JP" sz="4400" dirty="0" smtClean="0">
                <a:latin typeface="HGP創英角ｺﾞｼｯｸUB" pitchFamily="50" charset="-128"/>
              </a:rPr>
              <a:t>+</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sp>
        <p:nvSpPr>
          <p:cNvPr id="35" name="テキスト ボックス 4"/>
          <p:cNvSpPr txBox="1">
            <a:spLocks noChangeArrowheads="1"/>
          </p:cNvSpPr>
          <p:nvPr/>
        </p:nvSpPr>
        <p:spPr bwMode="auto">
          <a:xfrm>
            <a:off x="6539252" y="3407984"/>
            <a:ext cx="582612" cy="938719"/>
          </a:xfrm>
          <a:prstGeom prst="rect">
            <a:avLst/>
          </a:prstGeom>
          <a:solidFill>
            <a:schemeClr val="bg1"/>
          </a:solidFill>
          <a:ln w="9525">
            <a:solidFill>
              <a:schemeClr val="accent2"/>
            </a:solidFill>
            <a:miter lim="800000"/>
            <a:headEnd/>
            <a:tailEnd/>
          </a:ln>
        </p:spPr>
        <p:txBody>
          <a:bodyPr wrap="square">
            <a:spAutoFit/>
          </a:bodyPr>
          <a:lstStyle/>
          <a:p>
            <a:pPr algn="ctr"/>
            <a:r>
              <a:rPr lang="en-US" altLang="ja-JP" sz="4400" dirty="0" smtClean="0">
                <a:latin typeface="HGP創英角ｺﾞｼｯｸUB" pitchFamily="50" charset="-128"/>
              </a:rPr>
              <a:t>6</a:t>
            </a:r>
            <a:endParaRPr lang="en-US" altLang="ja-JP" sz="4400" dirty="0">
              <a:latin typeface="HGP創英角ｺﾞｼｯｸUB" pitchFamily="50" charset="-128"/>
            </a:endParaRPr>
          </a:p>
          <a:p>
            <a:endParaRPr lang="ja-JP" altLang="en-US" sz="1100" dirty="0">
              <a:latin typeface="HGP創英角ｺﾞｼｯｸUB" pitchFamily="50" charset="-128"/>
            </a:endParaRPr>
          </a:p>
        </p:txBody>
      </p:sp>
      <p:cxnSp>
        <p:nvCxnSpPr>
          <p:cNvPr id="36" name="直線コネクタ 35"/>
          <p:cNvCxnSpPr/>
          <p:nvPr/>
        </p:nvCxnSpPr>
        <p:spPr>
          <a:xfrm>
            <a:off x="5284387" y="3343514"/>
            <a:ext cx="3188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utoShape 12"/>
          <p:cNvSpPr>
            <a:spLocks noChangeArrowheads="1"/>
          </p:cNvSpPr>
          <p:nvPr/>
        </p:nvSpPr>
        <p:spPr bwMode="auto">
          <a:xfrm rot="16200000">
            <a:off x="4194569" y="2595513"/>
            <a:ext cx="647700" cy="827087"/>
          </a:xfrm>
          <a:prstGeom prst="downArrow">
            <a:avLst>
              <a:gd name="adj1" fmla="val 50000"/>
              <a:gd name="adj2" fmla="val 31924"/>
            </a:avLst>
          </a:prstGeom>
          <a:solidFill>
            <a:srgbClr val="FF0000"/>
          </a:solidFill>
          <a:ln w="9525">
            <a:noFill/>
            <a:miter lim="800000"/>
            <a:headEnd/>
            <a:tailEnd/>
          </a:ln>
        </p:spPr>
        <p:txBody>
          <a:bodyPr vert="eaVert" wrap="none" anchor="ctr"/>
          <a:lstStyle/>
          <a:p>
            <a:endParaRPr lang="ja-JP" altLang="en-US"/>
          </a:p>
        </p:txBody>
      </p:sp>
      <p:sp>
        <p:nvSpPr>
          <p:cNvPr id="38" name="Rectangle 8"/>
          <p:cNvSpPr>
            <a:spLocks noChangeArrowheads="1"/>
          </p:cNvSpPr>
          <p:nvPr/>
        </p:nvSpPr>
        <p:spPr bwMode="auto">
          <a:xfrm>
            <a:off x="447275" y="5219700"/>
            <a:ext cx="4372376" cy="990600"/>
          </a:xfrm>
          <a:prstGeom prst="rect">
            <a:avLst/>
          </a:prstGeom>
          <a:noFill/>
          <a:ln w="9525">
            <a:solidFill>
              <a:schemeClr val="tx1"/>
            </a:solidFill>
            <a:miter lim="800000"/>
            <a:headEnd/>
            <a:tailEnd/>
          </a:ln>
          <a:effectLst/>
        </p:spPr>
        <p:txBody>
          <a:bodyPr wrap="none" anchor="ctr"/>
          <a:lstStyle/>
          <a:p>
            <a:r>
              <a:rPr lang="ja-JP" altLang="en-US" sz="1400" b="1" dirty="0" smtClean="0"/>
              <a:t>「覆面算」の古典</a:t>
            </a:r>
            <a:endParaRPr lang="ja-JP" altLang="en-US" sz="1400" b="1" dirty="0"/>
          </a:p>
          <a:p>
            <a:r>
              <a:rPr lang="ja-JP" altLang="en-US" sz="1400" dirty="0" smtClean="0"/>
              <a:t>・ </a:t>
            </a:r>
            <a:r>
              <a:rPr lang="ja-JP" altLang="en-US" sz="1400" dirty="0"/>
              <a:t>異なる</a:t>
            </a:r>
            <a:r>
              <a:rPr lang="ja-JP" altLang="en-US" sz="1400" dirty="0" smtClean="0"/>
              <a:t>アルファベットには異なる数字が割り当たる</a:t>
            </a:r>
            <a:r>
              <a:rPr lang="ja-JP" altLang="en-US" sz="1400" dirty="0"/>
              <a:t/>
            </a:r>
            <a:br>
              <a:rPr lang="ja-JP" altLang="en-US" sz="1400" dirty="0"/>
            </a:br>
            <a:r>
              <a:rPr lang="ja-JP" altLang="en-US" sz="1400" dirty="0"/>
              <a:t>・ </a:t>
            </a:r>
            <a:r>
              <a:rPr lang="ja-JP" altLang="en-US" sz="1400" dirty="0" smtClean="0"/>
              <a:t>同じアルファベットには同じ数字が割り当たる</a:t>
            </a:r>
            <a:r>
              <a:rPr lang="ja-JP" altLang="en-US" sz="1400" dirty="0"/>
              <a:t/>
            </a:r>
            <a:br>
              <a:rPr lang="ja-JP" altLang="en-US" sz="1400" dirty="0"/>
            </a:br>
            <a:r>
              <a:rPr lang="ja-JP" altLang="en-US" sz="1400" dirty="0"/>
              <a:t>・ </a:t>
            </a:r>
            <a:r>
              <a:rPr lang="ja-JP" altLang="en-US" sz="1400" dirty="0" smtClean="0"/>
              <a:t>足し算として正しい</a:t>
            </a:r>
            <a:endParaRPr lang="ja-JP" altLang="en-US" sz="1400" dirty="0"/>
          </a:p>
        </p:txBody>
      </p:sp>
    </p:spTree>
    <p:extLst>
      <p:ext uri="{BB962C8B-B14F-4D97-AF65-F5344CB8AC3E}">
        <p14:creationId xmlns:p14="http://schemas.microsoft.com/office/powerpoint/2010/main" val="414617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0" indent="0">
              <a:buNone/>
            </a:pPr>
            <a:r>
              <a:rPr lang="en-US" altLang="ja-JP" sz="1200" dirty="0">
                <a:latin typeface="Consolas" panose="020B0609020204030204" pitchFamily="49" charset="0"/>
                <a:cs typeface="Consolas" panose="020B0609020204030204" pitchFamily="49" charset="0"/>
              </a:rPr>
              <a:t>include "</a:t>
            </a:r>
            <a:r>
              <a:rPr lang="en-US" altLang="ja-JP" sz="1200" dirty="0" err="1">
                <a:latin typeface="Consolas" panose="020B0609020204030204" pitchFamily="49" charset="0"/>
                <a:cs typeface="Consolas" panose="020B0609020204030204" pitchFamily="49" charset="0"/>
              </a:rPr>
              <a:t>alldifferent.mzn</a:t>
            </a:r>
            <a:r>
              <a:rPr lang="en-US" altLang="ja-JP" sz="1200" dirty="0">
                <a:latin typeface="Consolas" panose="020B0609020204030204" pitchFamily="49" charset="0"/>
                <a:cs typeface="Consolas" panose="020B0609020204030204" pitchFamily="49" charset="0"/>
              </a:rPr>
              <a:t>";</a:t>
            </a:r>
          </a:p>
          <a:p>
            <a:pPr marL="0" indent="0">
              <a:buNone/>
            </a:pPr>
            <a:endParaRPr lang="en-US" altLang="ja-JP" sz="1200" dirty="0">
              <a:latin typeface="Consolas" panose="020B0609020204030204" pitchFamily="49" charset="0"/>
              <a:cs typeface="Consolas" panose="020B0609020204030204" pitchFamily="49" charset="0"/>
            </a:endParaRP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1..9: S;</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E;</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N;</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D;</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1..9: M;</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O;</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R;</a:t>
            </a:r>
          </a:p>
          <a:p>
            <a:pPr marL="0" indent="0">
              <a:buNone/>
            </a:pPr>
            <a:r>
              <a:rPr lang="en-US" altLang="ja-JP" sz="1200" dirty="0" err="1">
                <a:latin typeface="Consolas" panose="020B0609020204030204" pitchFamily="49" charset="0"/>
                <a:cs typeface="Consolas" panose="020B0609020204030204" pitchFamily="49" charset="0"/>
              </a:rPr>
              <a:t>var</a:t>
            </a:r>
            <a:r>
              <a:rPr lang="en-US" altLang="ja-JP" sz="1200" dirty="0">
                <a:latin typeface="Consolas" panose="020B0609020204030204" pitchFamily="49" charset="0"/>
                <a:cs typeface="Consolas" panose="020B0609020204030204" pitchFamily="49" charset="0"/>
              </a:rPr>
              <a:t> 0..9: Y;</a:t>
            </a:r>
          </a:p>
          <a:p>
            <a:pPr marL="0" indent="0">
              <a:buNone/>
            </a:pPr>
            <a:endParaRPr lang="en-US" altLang="ja-JP" sz="1200" dirty="0">
              <a:latin typeface="Consolas" panose="020B0609020204030204" pitchFamily="49" charset="0"/>
              <a:cs typeface="Consolas" panose="020B0609020204030204" pitchFamily="49" charset="0"/>
            </a:endParaRPr>
          </a:p>
          <a:p>
            <a:pPr marL="0" indent="0">
              <a:buNone/>
            </a:pPr>
            <a:r>
              <a:rPr lang="en-US" altLang="ja-JP" sz="1200" dirty="0">
                <a:latin typeface="Consolas" panose="020B0609020204030204" pitchFamily="49" charset="0"/>
                <a:cs typeface="Consolas" panose="020B0609020204030204" pitchFamily="49" charset="0"/>
              </a:rPr>
              <a:t>constraint           1000 * S + 100 * E + 10 * N + D</a:t>
            </a:r>
          </a:p>
          <a:p>
            <a:pPr marL="0" indent="0">
              <a:buNone/>
            </a:pPr>
            <a:r>
              <a:rPr lang="en-US" altLang="ja-JP" sz="1200" dirty="0">
                <a:latin typeface="Consolas" panose="020B0609020204030204" pitchFamily="49" charset="0"/>
                <a:cs typeface="Consolas" panose="020B0609020204030204" pitchFamily="49" charset="0"/>
              </a:rPr>
              <a:t>                   + 1000 * M + 100 * O + 10 * R + E</a:t>
            </a:r>
          </a:p>
          <a:p>
            <a:pPr marL="0" indent="0">
              <a:buNone/>
            </a:pPr>
            <a:r>
              <a:rPr lang="en-US" altLang="ja-JP" sz="1200" dirty="0">
                <a:latin typeface="Consolas" panose="020B0609020204030204" pitchFamily="49" charset="0"/>
                <a:cs typeface="Consolas" panose="020B0609020204030204" pitchFamily="49" charset="0"/>
              </a:rPr>
              <a:t>       = 10000 * M + 1000 * O + 100 * N + 10 * E + Y;</a:t>
            </a:r>
          </a:p>
          <a:p>
            <a:pPr marL="0" indent="0">
              <a:buNone/>
            </a:pPr>
            <a:endParaRPr lang="en-US" altLang="ja-JP" sz="1200" dirty="0">
              <a:latin typeface="Consolas" panose="020B0609020204030204" pitchFamily="49" charset="0"/>
              <a:cs typeface="Consolas" panose="020B0609020204030204" pitchFamily="49" charset="0"/>
            </a:endParaRPr>
          </a:p>
          <a:p>
            <a:pPr marL="0" indent="0">
              <a:buNone/>
            </a:pPr>
            <a:r>
              <a:rPr lang="en-US" altLang="ja-JP" sz="1200" dirty="0">
                <a:latin typeface="Consolas" panose="020B0609020204030204" pitchFamily="49" charset="0"/>
                <a:cs typeface="Consolas" panose="020B0609020204030204" pitchFamily="49" charset="0"/>
              </a:rPr>
              <a:t>constraint </a:t>
            </a:r>
            <a:r>
              <a:rPr lang="en-US" altLang="ja-JP" sz="1200" dirty="0" err="1">
                <a:latin typeface="Consolas" panose="020B0609020204030204" pitchFamily="49" charset="0"/>
                <a:cs typeface="Consolas" panose="020B0609020204030204" pitchFamily="49" charset="0"/>
              </a:rPr>
              <a:t>alldifferent</a:t>
            </a:r>
            <a:r>
              <a:rPr lang="en-US" altLang="ja-JP" sz="1200" dirty="0">
                <a:latin typeface="Consolas" panose="020B0609020204030204" pitchFamily="49" charset="0"/>
                <a:cs typeface="Consolas" panose="020B0609020204030204" pitchFamily="49" charset="0"/>
              </a:rPr>
              <a:t>([S,E,N,D,M,O,R,Y]);</a:t>
            </a:r>
          </a:p>
          <a:p>
            <a:pPr marL="0" indent="0">
              <a:buNone/>
            </a:pPr>
            <a:endParaRPr lang="en-US" altLang="ja-JP" sz="1200" dirty="0">
              <a:latin typeface="Consolas" panose="020B0609020204030204" pitchFamily="49" charset="0"/>
              <a:cs typeface="Consolas" panose="020B0609020204030204" pitchFamily="49" charset="0"/>
            </a:endParaRPr>
          </a:p>
          <a:p>
            <a:pPr marL="0" indent="0">
              <a:buNone/>
            </a:pPr>
            <a:r>
              <a:rPr lang="en-US" altLang="ja-JP" sz="1200" dirty="0">
                <a:latin typeface="Consolas" panose="020B0609020204030204" pitchFamily="49" charset="0"/>
                <a:cs typeface="Consolas" panose="020B0609020204030204" pitchFamily="49" charset="0"/>
              </a:rPr>
              <a:t>solve satisfy;</a:t>
            </a:r>
          </a:p>
          <a:p>
            <a:pPr marL="0" indent="0">
              <a:buNone/>
            </a:pPr>
            <a:endParaRPr lang="en-US" altLang="ja-JP" sz="1200" dirty="0">
              <a:latin typeface="Consolas" panose="020B0609020204030204" pitchFamily="49" charset="0"/>
              <a:cs typeface="Consolas" panose="020B0609020204030204" pitchFamily="49" charset="0"/>
            </a:endParaRPr>
          </a:p>
          <a:p>
            <a:pPr marL="0" indent="0">
              <a:buNone/>
            </a:pPr>
            <a:r>
              <a:rPr lang="en-US" altLang="ja-JP" sz="1200" dirty="0">
                <a:latin typeface="Consolas" panose="020B0609020204030204" pitchFamily="49" charset="0"/>
                <a:cs typeface="Consolas" panose="020B0609020204030204" pitchFamily="49" charset="0"/>
              </a:rPr>
              <a:t>output ["   ",show(S),show(E),show(N),show(D),"\n",</a:t>
            </a:r>
          </a:p>
          <a:p>
            <a:pPr marL="0" indent="0">
              <a:buNone/>
            </a:pPr>
            <a:r>
              <a:rPr lang="en-US" altLang="ja-JP" sz="1200" dirty="0">
                <a:latin typeface="Consolas" panose="020B0609020204030204" pitchFamily="49" charset="0"/>
                <a:cs typeface="Consolas" panose="020B0609020204030204" pitchFamily="49" charset="0"/>
              </a:rPr>
              <a:t>        "+  ",show(M),show(O),show(R),show(E),"\n",</a:t>
            </a:r>
          </a:p>
          <a:p>
            <a:pPr marL="0" indent="0">
              <a:buNone/>
            </a:pPr>
            <a:r>
              <a:rPr lang="en-US" altLang="ja-JP" sz="1200" dirty="0">
                <a:latin typeface="Consolas" panose="020B0609020204030204" pitchFamily="49" charset="0"/>
                <a:cs typeface="Consolas" panose="020B0609020204030204" pitchFamily="49" charset="0"/>
              </a:rPr>
              <a:t>        "= ",show(M),show(O),show(N),show(E),show(Y),"\n"];</a:t>
            </a:r>
          </a:p>
          <a:p>
            <a:pPr marL="0" indent="0">
              <a:buNone/>
            </a:pPr>
            <a:endParaRPr kumimoji="1" lang="ja-JP" altLang="en-US" sz="1200" dirty="0"/>
          </a:p>
        </p:txBody>
      </p:sp>
      <p:sp>
        <p:nvSpPr>
          <p:cNvPr id="3" name="タイトル 2"/>
          <p:cNvSpPr>
            <a:spLocks noGrp="1"/>
          </p:cNvSpPr>
          <p:nvPr>
            <p:ph type="title"/>
          </p:nvPr>
        </p:nvSpPr>
        <p:spPr/>
        <p:txBody>
          <a:bodyPr/>
          <a:lstStyle/>
          <a:p>
            <a:r>
              <a:rPr kumimoji="1" lang="en-US" altLang="ja-JP" dirty="0" smtClean="0"/>
              <a:t>MiniZinc </a:t>
            </a:r>
            <a:r>
              <a:rPr kumimoji="1" lang="ja-JP" altLang="en-US" dirty="0" smtClean="0"/>
              <a:t>による問題記述例</a:t>
            </a:r>
            <a:endParaRPr kumimoji="1" lang="ja-JP" altLang="en-US" dirty="0"/>
          </a:p>
        </p:txBody>
      </p:sp>
      <p:sp>
        <p:nvSpPr>
          <p:cNvPr id="4" name="Rectangle 8"/>
          <p:cNvSpPr>
            <a:spLocks noChangeArrowheads="1"/>
          </p:cNvSpPr>
          <p:nvPr/>
        </p:nvSpPr>
        <p:spPr bwMode="auto">
          <a:xfrm>
            <a:off x="7067549" y="6315075"/>
            <a:ext cx="1962151" cy="323850"/>
          </a:xfrm>
          <a:prstGeom prst="rect">
            <a:avLst/>
          </a:prstGeom>
          <a:noFill/>
          <a:ln w="9525">
            <a:solidFill>
              <a:schemeClr val="tx1"/>
            </a:solidFill>
            <a:miter lim="800000"/>
            <a:headEnd/>
            <a:tailEnd/>
          </a:ln>
          <a:effectLst/>
        </p:spPr>
        <p:txBody>
          <a:bodyPr wrap="none" anchor="ctr"/>
          <a:lstStyle/>
          <a:p>
            <a:r>
              <a:rPr lang="en-US" altLang="ja-JP" sz="1400" b="1" dirty="0" smtClean="0"/>
              <a:t>MiniZinc Tutorial </a:t>
            </a:r>
            <a:r>
              <a:rPr lang="ja-JP" altLang="en-US" sz="1400" b="1" dirty="0" smtClean="0"/>
              <a:t>より</a:t>
            </a:r>
            <a:endParaRPr lang="ja-JP" altLang="en-US" sz="1400" b="1"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6385" y="1108869"/>
            <a:ext cx="2812415" cy="1105535"/>
          </a:xfrm>
          <a:prstGeom prst="rect">
            <a:avLst/>
          </a:prstGeom>
          <a:noFill/>
          <a:ln>
            <a:solidFill>
              <a:schemeClr val="accent2"/>
            </a:solidFill>
          </a:ln>
        </p:spPr>
      </p:pic>
    </p:spTree>
    <p:extLst>
      <p:ext uri="{BB962C8B-B14F-4D97-AF65-F5344CB8AC3E}">
        <p14:creationId xmlns:p14="http://schemas.microsoft.com/office/powerpoint/2010/main" val="34036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MiniZinc</a:t>
            </a:r>
            <a:r>
              <a:rPr kumimoji="1" lang="ja-JP" altLang="en-US" dirty="0" smtClean="0"/>
              <a:t>をソルバから独立させるための中心となるアイデア</a:t>
            </a:r>
            <a:endParaRPr kumimoji="1" lang="en-US" altLang="ja-JP" dirty="0" smtClean="0"/>
          </a:p>
          <a:p>
            <a:r>
              <a:rPr lang="en-US" altLang="ja-JP" dirty="0" err="1" smtClean="0"/>
              <a:t>FlatZinc</a:t>
            </a:r>
            <a:r>
              <a:rPr lang="en-US" altLang="ja-JP" dirty="0" smtClean="0"/>
              <a:t> </a:t>
            </a:r>
            <a:r>
              <a:rPr lang="ja-JP" altLang="en-US" dirty="0" smtClean="0"/>
              <a:t>も制約を記述するための言語であるが、非常に低機能であり、解釈・実行が容易な形式。</a:t>
            </a:r>
            <a:r>
              <a:rPr lang="en-US" altLang="ja-JP" dirty="0" smtClean="0"/>
              <a:t>(</a:t>
            </a:r>
            <a:r>
              <a:rPr lang="ja-JP" altLang="en-US" dirty="0" smtClean="0"/>
              <a:t>高級言語とアセンブラの関係に似ている</a:t>
            </a:r>
            <a:r>
              <a:rPr lang="en-US" altLang="ja-JP" dirty="0" smtClean="0"/>
              <a:t>)</a:t>
            </a:r>
          </a:p>
          <a:p>
            <a:r>
              <a:rPr kumimoji="1" lang="en-US" altLang="ja-JP" dirty="0" smtClean="0"/>
              <a:t>MiniZinc </a:t>
            </a:r>
            <a:r>
              <a:rPr kumimoji="1" lang="ja-JP" altLang="en-US" dirty="0" smtClean="0"/>
              <a:t>で記述されたモデル </a:t>
            </a:r>
            <a:r>
              <a:rPr lang="en-US" altLang="ja-JP" dirty="0" smtClean="0"/>
              <a:t>+ </a:t>
            </a:r>
            <a:r>
              <a:rPr lang="ja-JP" altLang="en-US" dirty="0" smtClean="0"/>
              <a:t>データから </a:t>
            </a:r>
            <a:r>
              <a:rPr lang="en-US" altLang="ja-JP" dirty="0" err="1" smtClean="0"/>
              <a:t>FlatZinc</a:t>
            </a:r>
            <a:r>
              <a:rPr lang="en-US" altLang="ja-JP" dirty="0" smtClean="0"/>
              <a:t> </a:t>
            </a:r>
            <a:r>
              <a:rPr lang="ja-JP" altLang="en-US" dirty="0" smtClean="0"/>
              <a:t>に変換する。</a:t>
            </a:r>
            <a:endParaRPr kumimoji="1" lang="ja-JP" altLang="en-US" dirty="0"/>
          </a:p>
        </p:txBody>
      </p:sp>
      <p:sp>
        <p:nvSpPr>
          <p:cNvPr id="3" name="タイトル 2"/>
          <p:cNvSpPr>
            <a:spLocks noGrp="1"/>
          </p:cNvSpPr>
          <p:nvPr>
            <p:ph type="title"/>
          </p:nvPr>
        </p:nvSpPr>
        <p:spPr/>
        <p:txBody>
          <a:bodyPr/>
          <a:lstStyle/>
          <a:p>
            <a:r>
              <a:rPr kumimoji="1" lang="en-US" altLang="ja-JP" dirty="0" smtClean="0"/>
              <a:t>MiniZinc </a:t>
            </a:r>
            <a:r>
              <a:rPr kumimoji="1" lang="ja-JP" altLang="en-US" dirty="0" smtClean="0"/>
              <a:t>と </a:t>
            </a:r>
            <a:r>
              <a:rPr kumimoji="1" lang="en-US" altLang="ja-JP" dirty="0" err="1" smtClean="0"/>
              <a:t>FlatZinc</a:t>
            </a:r>
            <a:endParaRPr kumimoji="1" lang="ja-JP" altLang="en-US" dirty="0"/>
          </a:p>
        </p:txBody>
      </p:sp>
      <p:sp>
        <p:nvSpPr>
          <p:cNvPr id="4" name="正方形/長方形 3"/>
          <p:cNvSpPr/>
          <p:nvPr/>
        </p:nvSpPr>
        <p:spPr>
          <a:xfrm>
            <a:off x="952499" y="3124200"/>
            <a:ext cx="1704975"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MiniZinc</a:t>
            </a:r>
            <a:r>
              <a:rPr lang="ja-JP" altLang="en-US" dirty="0" smtClean="0"/>
              <a:t>で</a:t>
            </a:r>
            <a:endParaRPr lang="en-US" altLang="ja-JP" dirty="0" smtClean="0"/>
          </a:p>
          <a:p>
            <a:pPr algn="ctr"/>
            <a:r>
              <a:rPr lang="ja-JP" altLang="en-US" dirty="0" smtClean="0"/>
              <a:t>記述された</a:t>
            </a:r>
            <a:endParaRPr lang="en-US" altLang="ja-JP" dirty="0" smtClean="0"/>
          </a:p>
          <a:p>
            <a:pPr algn="ctr"/>
            <a:r>
              <a:rPr lang="ja-JP" altLang="en-US" dirty="0" smtClean="0"/>
              <a:t>モデル</a:t>
            </a:r>
            <a:endParaRPr kumimoji="1" lang="en-US" altLang="ja-JP" dirty="0" smtClean="0"/>
          </a:p>
        </p:txBody>
      </p:sp>
      <p:sp>
        <p:nvSpPr>
          <p:cNvPr id="5" name="正方形/長方形 4"/>
          <p:cNvSpPr/>
          <p:nvPr/>
        </p:nvSpPr>
        <p:spPr>
          <a:xfrm>
            <a:off x="952497" y="4619625"/>
            <a:ext cx="1704975"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データ</a:t>
            </a:r>
            <a:endParaRPr lang="en-US" altLang="ja-JP" dirty="0" smtClean="0"/>
          </a:p>
        </p:txBody>
      </p:sp>
      <p:sp>
        <p:nvSpPr>
          <p:cNvPr id="6" name="右中かっこ 5"/>
          <p:cNvSpPr/>
          <p:nvPr/>
        </p:nvSpPr>
        <p:spPr>
          <a:xfrm>
            <a:off x="2847975" y="3028950"/>
            <a:ext cx="323850" cy="223837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矢印 6"/>
          <p:cNvSpPr/>
          <p:nvPr/>
        </p:nvSpPr>
        <p:spPr>
          <a:xfrm>
            <a:off x="3352800" y="3912393"/>
            <a:ext cx="647700"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124324" y="3843337"/>
            <a:ext cx="1704975" cy="6096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t>FlatZinc</a:t>
            </a:r>
            <a:endParaRPr lang="en-US" altLang="ja-JP" dirty="0" smtClean="0"/>
          </a:p>
        </p:txBody>
      </p:sp>
      <p:sp>
        <p:nvSpPr>
          <p:cNvPr id="9" name="雲 8"/>
          <p:cNvSpPr/>
          <p:nvPr/>
        </p:nvSpPr>
        <p:spPr>
          <a:xfrm>
            <a:off x="6753225" y="3028950"/>
            <a:ext cx="1838325" cy="23050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35"/>
          <p:cNvSpPr txBox="1">
            <a:spLocks noChangeArrowheads="1"/>
          </p:cNvSpPr>
          <p:nvPr/>
        </p:nvSpPr>
        <p:spPr bwMode="auto">
          <a:xfrm>
            <a:off x="6648451" y="5530850"/>
            <a:ext cx="1838324" cy="369332"/>
          </a:xfrm>
          <a:prstGeom prst="rect">
            <a:avLst/>
          </a:prstGeom>
          <a:noFill/>
          <a:ln w="9525">
            <a:noFill/>
            <a:miter lim="800000"/>
            <a:headEnd/>
            <a:tailEnd/>
          </a:ln>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さまざま</a:t>
            </a:r>
            <a:r>
              <a:rPr lang="ja-JP" altLang="en-US" dirty="0" smtClean="0">
                <a:latin typeface="HGP創英角ｺﾞｼｯｸUB" panose="020B0900000000000000" pitchFamily="50" charset="-128"/>
                <a:ea typeface="HGP創英角ｺﾞｼｯｸUB" panose="020B0900000000000000" pitchFamily="50" charset="-128"/>
              </a:rPr>
              <a:t>なソルバ</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1" name="右矢印 10"/>
          <p:cNvSpPr/>
          <p:nvPr/>
        </p:nvSpPr>
        <p:spPr>
          <a:xfrm>
            <a:off x="6010276" y="3886199"/>
            <a:ext cx="647700" cy="47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303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MiniZinc </a:t>
            </a:r>
            <a:r>
              <a:rPr kumimoji="1" lang="ja-JP" altLang="en-US" dirty="0" smtClean="0"/>
              <a:t>には</a:t>
            </a:r>
            <a:r>
              <a:rPr lang="ja-JP" altLang="en-US" dirty="0"/>
              <a:t>、</a:t>
            </a:r>
            <a:r>
              <a:rPr kumimoji="1" lang="ja-JP" altLang="en-US" dirty="0" smtClean="0"/>
              <a:t>さまざまなグローバル制約が定義されている。</a:t>
            </a:r>
            <a:endParaRPr kumimoji="1" lang="en-US" altLang="ja-JP" dirty="0" smtClean="0"/>
          </a:p>
          <a:p>
            <a:r>
              <a:rPr lang="ja-JP" altLang="en-US" dirty="0" smtClean="0"/>
              <a:t>ソルバがサポートしている場合、それを利用できる。</a:t>
            </a:r>
            <a:endParaRPr lang="en-US" altLang="ja-JP" dirty="0" smtClean="0"/>
          </a:p>
          <a:p>
            <a:r>
              <a:rPr kumimoji="1" lang="ja-JP" altLang="en-US" dirty="0"/>
              <a:t>ソルバ</a:t>
            </a:r>
            <a:r>
              <a:rPr kumimoji="1" lang="ja-JP" altLang="en-US" dirty="0" smtClean="0"/>
              <a:t>がサポートしていない場合、</a:t>
            </a:r>
            <a:r>
              <a:rPr kumimoji="1" lang="en-US" altLang="ja-JP" dirty="0" err="1" smtClean="0"/>
              <a:t>FlatZinc</a:t>
            </a:r>
            <a:r>
              <a:rPr kumimoji="1" lang="en-US" altLang="ja-JP" dirty="0" smtClean="0"/>
              <a:t> </a:t>
            </a:r>
            <a:r>
              <a:rPr kumimoji="1" lang="ja-JP" altLang="en-US" dirty="0" smtClean="0"/>
              <a:t>の低機能な制約に分解される。</a:t>
            </a:r>
            <a:endParaRPr kumimoji="1" lang="en-US" altLang="ja-JP" dirty="0" smtClean="0"/>
          </a:p>
          <a:p>
            <a:pPr marL="0" indent="0">
              <a:buNone/>
            </a:pPr>
            <a:endParaRPr lang="en-US" altLang="ja-JP" dirty="0" smtClean="0"/>
          </a:p>
          <a:p>
            <a:pPr marL="0" indent="0">
              <a:buNone/>
            </a:pPr>
            <a:r>
              <a:rPr lang="ja-JP" altLang="en-US" dirty="0" smtClean="0"/>
              <a:t>つまり</a:t>
            </a:r>
            <a:endParaRPr lang="en-US" altLang="ja-JP" dirty="0" smtClean="0"/>
          </a:p>
          <a:p>
            <a:pPr marL="0" indent="0">
              <a:buNone/>
            </a:pPr>
            <a:endParaRPr lang="en-US" altLang="ja-JP" dirty="0"/>
          </a:p>
          <a:p>
            <a:pPr marL="0" indent="0">
              <a:buNone/>
            </a:pPr>
            <a:r>
              <a:rPr lang="en-US" altLang="ja-JP" dirty="0" smtClean="0">
                <a:latin typeface="Consolas" panose="020B0609020204030204" pitchFamily="49" charset="0"/>
                <a:cs typeface="Consolas" panose="020B0609020204030204" pitchFamily="49" charset="0"/>
              </a:rPr>
              <a:t>	include </a:t>
            </a:r>
            <a:r>
              <a:rPr lang="en-US" altLang="ja-JP" dirty="0">
                <a:latin typeface="Consolas" panose="020B0609020204030204" pitchFamily="49" charset="0"/>
                <a:cs typeface="Consolas" panose="020B0609020204030204" pitchFamily="49" charset="0"/>
              </a:rPr>
              <a:t>"</a:t>
            </a:r>
            <a:r>
              <a:rPr lang="en-US" altLang="ja-JP" dirty="0" err="1">
                <a:latin typeface="Consolas" panose="020B0609020204030204" pitchFamily="49" charset="0"/>
                <a:cs typeface="Consolas" panose="020B0609020204030204" pitchFamily="49" charset="0"/>
              </a:rPr>
              <a:t>alldifferent.mzn</a:t>
            </a:r>
            <a:r>
              <a:rPr lang="en-US" altLang="ja-JP" dirty="0" smtClean="0">
                <a:latin typeface="Consolas" panose="020B0609020204030204" pitchFamily="49" charset="0"/>
                <a:cs typeface="Consolas" panose="020B0609020204030204" pitchFamily="49" charset="0"/>
              </a:rPr>
              <a:t>";</a:t>
            </a:r>
          </a:p>
          <a:p>
            <a:pPr marL="0" indent="0">
              <a:buNone/>
            </a:pPr>
            <a:endParaRPr lang="en-US" altLang="ja-JP" dirty="0" smtClean="0">
              <a:latin typeface="Consolas" panose="020B0609020204030204" pitchFamily="49" charset="0"/>
              <a:cs typeface="Consolas" panose="020B0609020204030204" pitchFamily="49" charset="0"/>
            </a:endParaRPr>
          </a:p>
          <a:p>
            <a:pPr marL="0" indent="0">
              <a:buNone/>
            </a:pPr>
            <a:r>
              <a:rPr lang="ja-JP" altLang="en-US" dirty="0"/>
              <a:t>の</a:t>
            </a:r>
            <a:r>
              <a:rPr lang="ja-JP" altLang="en-US" dirty="0" smtClean="0"/>
              <a:t>内容</a:t>
            </a:r>
            <a:r>
              <a:rPr lang="en-US" altLang="ja-JP" dirty="0" smtClean="0"/>
              <a:t>(</a:t>
            </a:r>
            <a:r>
              <a:rPr lang="ja-JP" altLang="en-US" dirty="0" smtClean="0"/>
              <a:t>ソルバが提供するか、デフォルトのものを用いるか</a:t>
            </a:r>
            <a:r>
              <a:rPr lang="en-US" altLang="ja-JP" dirty="0"/>
              <a:t>)</a:t>
            </a:r>
            <a:r>
              <a:rPr lang="ja-JP" altLang="en-US" dirty="0" smtClean="0"/>
              <a:t>によって</a:t>
            </a:r>
            <a:endParaRPr lang="en-US" altLang="ja-JP" dirty="0" smtClean="0">
              <a:latin typeface="Consolas" panose="020B0609020204030204" pitchFamily="49" charset="0"/>
              <a:cs typeface="Consolas" panose="020B0609020204030204" pitchFamily="49" charset="0"/>
            </a:endParaRPr>
          </a:p>
          <a:p>
            <a:pPr marL="0" indent="0">
              <a:buNone/>
            </a:pPr>
            <a:endParaRPr lang="en-US" altLang="ja-JP" dirty="0">
              <a:latin typeface="Consolas" panose="020B0609020204030204" pitchFamily="49" charset="0"/>
              <a:cs typeface="Consolas" panose="020B0609020204030204" pitchFamily="49" charset="0"/>
            </a:endParaRPr>
          </a:p>
          <a:p>
            <a:pPr marL="0" indent="0">
              <a:buNone/>
            </a:pPr>
            <a:r>
              <a:rPr lang="en-US" altLang="ja-JP" dirty="0" smtClean="0">
                <a:latin typeface="Consolas" panose="020B0609020204030204" pitchFamily="49" charset="0"/>
                <a:cs typeface="Consolas" panose="020B0609020204030204" pitchFamily="49" charset="0"/>
              </a:rPr>
              <a:t>	constraint </a:t>
            </a:r>
            <a:r>
              <a:rPr lang="en-US" altLang="ja-JP" dirty="0" err="1">
                <a:latin typeface="Consolas" panose="020B0609020204030204" pitchFamily="49" charset="0"/>
                <a:cs typeface="Consolas" panose="020B0609020204030204" pitchFamily="49" charset="0"/>
              </a:rPr>
              <a:t>alldifferent</a:t>
            </a:r>
            <a:r>
              <a:rPr lang="en-US" altLang="ja-JP" dirty="0">
                <a:latin typeface="Consolas" panose="020B0609020204030204" pitchFamily="49" charset="0"/>
                <a:cs typeface="Consolas" panose="020B0609020204030204" pitchFamily="49" charset="0"/>
              </a:rPr>
              <a:t>([S,E,N,D,M,O,R,Y]);</a:t>
            </a:r>
          </a:p>
          <a:p>
            <a:pPr marL="0" indent="0">
              <a:buNone/>
            </a:pPr>
            <a:endParaRPr lang="en-US" altLang="ja-JP" dirty="0" smtClean="0"/>
          </a:p>
          <a:p>
            <a:pPr marL="0" indent="0">
              <a:buNone/>
            </a:pPr>
            <a:r>
              <a:rPr lang="ja-JP" altLang="en-US" dirty="0" smtClean="0"/>
              <a:t>がどのような </a:t>
            </a:r>
            <a:r>
              <a:rPr lang="en-US" altLang="ja-JP" dirty="0" err="1" smtClean="0"/>
              <a:t>FlatZinc</a:t>
            </a:r>
            <a:r>
              <a:rPr lang="en-US" altLang="ja-JP" dirty="0" smtClean="0"/>
              <a:t> </a:t>
            </a:r>
            <a:r>
              <a:rPr lang="ja-JP" altLang="en-US" dirty="0" smtClean="0"/>
              <a:t>に変換されるかが変わる。</a:t>
            </a:r>
            <a:endParaRPr lang="en-US" altLang="ja-JP" dirty="0">
              <a:latin typeface="Consolas" panose="020B0609020204030204" pitchFamily="49" charset="0"/>
              <a:cs typeface="Consolas" panose="020B0609020204030204" pitchFamily="49" charset="0"/>
            </a:endParaRPr>
          </a:p>
          <a:p>
            <a:pPr marL="0" indent="0">
              <a:buNone/>
            </a:pPr>
            <a:endParaRPr kumimoji="1" lang="ja-JP" altLang="en-US" dirty="0"/>
          </a:p>
        </p:txBody>
      </p:sp>
      <p:sp>
        <p:nvSpPr>
          <p:cNvPr id="3" name="タイトル 2"/>
          <p:cNvSpPr>
            <a:spLocks noGrp="1"/>
          </p:cNvSpPr>
          <p:nvPr>
            <p:ph type="title"/>
          </p:nvPr>
        </p:nvSpPr>
        <p:spPr/>
        <p:txBody>
          <a:bodyPr/>
          <a:lstStyle/>
          <a:p>
            <a:r>
              <a:rPr lang="ja-JP" altLang="en-US" dirty="0" smtClean="0"/>
              <a:t>グローバル制約のサポート</a:t>
            </a:r>
            <a:endParaRPr kumimoji="1" lang="ja-JP" altLang="en-US" dirty="0"/>
          </a:p>
        </p:txBody>
      </p:sp>
    </p:spTree>
    <p:extLst>
      <p:ext uri="{BB962C8B-B14F-4D97-AF65-F5344CB8AC3E}">
        <p14:creationId xmlns:p14="http://schemas.microsoft.com/office/powerpoint/2010/main" val="1512817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a:xfrm>
            <a:off x="625475" y="0"/>
            <a:ext cx="7040563" cy="663575"/>
          </a:xfrm>
        </p:spPr>
        <p:txBody>
          <a:bodyPr/>
          <a:lstStyle/>
          <a:p>
            <a:pPr eaLnBrk="1" hangingPunct="1"/>
            <a:r>
              <a:rPr lang="ja-JP" altLang="en-US" dirty="0" smtClean="0"/>
              <a:t>自己紹介</a:t>
            </a:r>
          </a:p>
        </p:txBody>
      </p:sp>
      <p:sp>
        <p:nvSpPr>
          <p:cNvPr id="77826" name="コンテンツ プレースホルダー 2"/>
          <p:cNvSpPr>
            <a:spLocks/>
          </p:cNvSpPr>
          <p:nvPr/>
        </p:nvSpPr>
        <p:spPr bwMode="auto">
          <a:xfrm>
            <a:off x="395288" y="1341438"/>
            <a:ext cx="8229600" cy="5111750"/>
          </a:xfrm>
          <a:prstGeom prst="rect">
            <a:avLst/>
          </a:prstGeom>
          <a:noFill/>
          <a:ln w="9525">
            <a:noFill/>
            <a:miter lim="800000"/>
            <a:headEnd/>
            <a:tailEnd/>
          </a:ln>
        </p:spPr>
        <p:txBody>
          <a:bodyPr/>
          <a:lstStyle/>
          <a:p>
            <a:pPr defTabSz="455613" eaLnBrk="0" hangingPunct="0">
              <a:spcBef>
                <a:spcPct val="20000"/>
              </a:spcBef>
              <a:buFont typeface="Arial" charset="0"/>
              <a:buNone/>
            </a:pPr>
            <a:endParaRPr lang="ja-JP" altLang="en-US" sz="2000" dirty="0">
              <a:latin typeface="HGP創英角ｺﾞｼｯｸUB" pitchFamily="50" charset="-128"/>
              <a:ea typeface="HGP創英角ｺﾞｼｯｸUB" pitchFamily="50" charset="-128"/>
            </a:endParaRPr>
          </a:p>
          <a:p>
            <a:pPr defTabSz="455613">
              <a:spcBef>
                <a:spcPct val="20000"/>
              </a:spcBef>
              <a:buFont typeface="Arial" charset="0"/>
              <a:buChar char="•"/>
            </a:pPr>
            <a:endParaRPr lang="en-US" altLang="ja-JP" sz="2600" dirty="0">
              <a:latin typeface="HGP創英角ｺﾞｼｯｸUB" pitchFamily="50" charset="-128"/>
              <a:ea typeface="HGP創英角ｺﾞｼｯｸUB" pitchFamily="50" charset="-128"/>
            </a:endParaRPr>
          </a:p>
        </p:txBody>
      </p:sp>
      <p:sp>
        <p:nvSpPr>
          <p:cNvPr id="16" name="コンテンツ プレースホルダー 1"/>
          <p:cNvSpPr>
            <a:spLocks noGrp="1"/>
          </p:cNvSpPr>
          <p:nvPr>
            <p:ph idx="1"/>
          </p:nvPr>
        </p:nvSpPr>
        <p:spPr>
          <a:xfrm>
            <a:off x="457200" y="1152526"/>
            <a:ext cx="8229600" cy="4973638"/>
          </a:xfrm>
        </p:spPr>
        <p:txBody>
          <a:bodyPr/>
          <a:lstStyle/>
          <a:p>
            <a:r>
              <a:rPr lang="ja-JP" altLang="en-US" sz="2800" dirty="0"/>
              <a:t>株式会社</a:t>
            </a:r>
            <a:r>
              <a:rPr lang="en-US" altLang="ja-JP" sz="2800" dirty="0" smtClean="0"/>
              <a:t>NTT</a:t>
            </a:r>
            <a:r>
              <a:rPr lang="ja-JP" altLang="en-US" sz="2800" dirty="0" smtClean="0"/>
              <a:t>データセキスイシステムズ</a:t>
            </a:r>
            <a:endParaRPr lang="en-US" altLang="ja-JP" sz="2800" dirty="0" smtClean="0"/>
          </a:p>
          <a:p>
            <a:pPr lvl="1"/>
            <a:r>
              <a:rPr kumimoji="1" lang="ja-JP" altLang="en-US" dirty="0" smtClean="0"/>
              <a:t>設立 </a:t>
            </a:r>
            <a:r>
              <a:rPr kumimoji="1" lang="en-US" altLang="ja-JP" dirty="0" smtClean="0"/>
              <a:t>1987</a:t>
            </a:r>
            <a:r>
              <a:rPr kumimoji="1" lang="ja-JP" altLang="en-US" dirty="0" smtClean="0"/>
              <a:t>年</a:t>
            </a:r>
            <a:r>
              <a:rPr kumimoji="1" lang="en-US" altLang="ja-JP" dirty="0" smtClean="0"/>
              <a:t>6</a:t>
            </a:r>
            <a:r>
              <a:rPr kumimoji="1" lang="ja-JP" altLang="en-US" dirty="0" smtClean="0"/>
              <a:t>月</a:t>
            </a:r>
            <a:r>
              <a:rPr kumimoji="1" lang="en-US" altLang="ja-JP" dirty="0" smtClean="0"/>
              <a:t>1</a:t>
            </a:r>
            <a:r>
              <a:rPr kumimoji="1" lang="ja-JP" altLang="en-US" dirty="0" smtClean="0"/>
              <a:t>日 </a:t>
            </a:r>
            <a:r>
              <a:rPr lang="en-US" altLang="ja-JP" dirty="0" smtClean="0"/>
              <a:t>(2005</a:t>
            </a:r>
            <a:r>
              <a:rPr lang="ja-JP" altLang="en-US" dirty="0" smtClean="0"/>
              <a:t>年</a:t>
            </a:r>
            <a:r>
              <a:rPr lang="en-US" altLang="ja-JP" dirty="0" smtClean="0"/>
              <a:t>NTT</a:t>
            </a:r>
            <a:r>
              <a:rPr lang="ja-JP" altLang="en-US" dirty="0" smtClean="0"/>
              <a:t>データの資本参加により社名変更</a:t>
            </a:r>
            <a:r>
              <a:rPr lang="en-US" altLang="ja-JP" dirty="0" smtClean="0"/>
              <a:t>)</a:t>
            </a:r>
          </a:p>
          <a:p>
            <a:pPr lvl="1"/>
            <a:r>
              <a:rPr lang="ja-JP" altLang="en-US" dirty="0"/>
              <a:t>資本</a:t>
            </a:r>
            <a:r>
              <a:rPr lang="ja-JP" altLang="en-US" dirty="0" smtClean="0"/>
              <a:t>金 </a:t>
            </a:r>
            <a:r>
              <a:rPr lang="en-US" altLang="ja-JP" dirty="0" smtClean="0"/>
              <a:t>1</a:t>
            </a:r>
            <a:r>
              <a:rPr lang="ja-JP" altLang="en-US" dirty="0" smtClean="0"/>
              <a:t>億円</a:t>
            </a:r>
            <a:endParaRPr lang="en-US" altLang="ja-JP" dirty="0" smtClean="0"/>
          </a:p>
          <a:p>
            <a:pPr lvl="1"/>
            <a:r>
              <a:rPr lang="ja-JP" altLang="en-US" dirty="0" smtClean="0"/>
              <a:t>株主構成</a:t>
            </a:r>
            <a:endParaRPr lang="en-US" altLang="ja-JP" dirty="0" smtClean="0"/>
          </a:p>
          <a:p>
            <a:pPr lvl="2"/>
            <a:r>
              <a:rPr kumimoji="1" lang="ja-JP" altLang="en-US" dirty="0"/>
              <a:t>株式</a:t>
            </a:r>
            <a:r>
              <a:rPr kumimoji="1" lang="ja-JP" altLang="en-US" dirty="0" smtClean="0"/>
              <a:t>会社</a:t>
            </a:r>
            <a:r>
              <a:rPr kumimoji="1" lang="en-US" altLang="ja-JP" dirty="0" smtClean="0"/>
              <a:t>NTT</a:t>
            </a:r>
            <a:r>
              <a:rPr kumimoji="1" lang="ja-JP" altLang="en-US" dirty="0" smtClean="0"/>
              <a:t>データ </a:t>
            </a:r>
            <a:r>
              <a:rPr kumimoji="1" lang="en-US" altLang="ja-JP" dirty="0" smtClean="0"/>
              <a:t>60%</a:t>
            </a:r>
          </a:p>
          <a:p>
            <a:pPr lvl="2"/>
            <a:r>
              <a:rPr lang="ja-JP" altLang="en-US" dirty="0" smtClean="0"/>
              <a:t>積水化学工業株式会社 </a:t>
            </a:r>
            <a:r>
              <a:rPr lang="en-US" altLang="ja-JP" dirty="0" smtClean="0"/>
              <a:t>40%</a:t>
            </a:r>
          </a:p>
          <a:p>
            <a:pPr lvl="2"/>
            <a:endParaRPr kumimoji="1" lang="en-US" altLang="ja-JP" dirty="0" smtClean="0"/>
          </a:p>
          <a:p>
            <a:pPr lvl="1"/>
            <a:r>
              <a:rPr kumimoji="1" lang="ja-JP" altLang="en-US" dirty="0" smtClean="0"/>
              <a:t>詳しくは </a:t>
            </a:r>
            <a:r>
              <a:rPr kumimoji="1" lang="en-US" altLang="ja-JP" dirty="0" smtClean="0">
                <a:hlinkClick r:id="rId2"/>
              </a:rPr>
              <a:t>http://www.ndis.co.jp/</a:t>
            </a:r>
            <a:endParaRPr kumimoji="1" lang="en-US" altLang="ja-JP" dirty="0" smtClean="0"/>
          </a:p>
          <a:p>
            <a:pPr marL="457200" lvl="1" indent="0">
              <a:buNone/>
            </a:pPr>
            <a:endParaRPr kumimoji="1" lang="en-US" altLang="ja-JP" dirty="0"/>
          </a:p>
          <a:p>
            <a:r>
              <a:rPr kumimoji="1" lang="en-US" altLang="ja-JP" dirty="0" smtClean="0"/>
              <a:t>About me</a:t>
            </a:r>
          </a:p>
          <a:p>
            <a:pPr lvl="1"/>
            <a:r>
              <a:rPr lang="ja-JP" altLang="en-US" dirty="0" smtClean="0"/>
              <a:t>藤原 寿光</a:t>
            </a:r>
            <a:endParaRPr lang="en-US" altLang="ja-JP" dirty="0" smtClean="0"/>
          </a:p>
          <a:p>
            <a:pPr lvl="1"/>
            <a:r>
              <a:rPr lang="ja-JP" altLang="en-US" dirty="0" smtClean="0"/>
              <a:t>制約プログラミングライブラリ </a:t>
            </a:r>
            <a:r>
              <a:rPr lang="en-US" altLang="ja-JP" dirty="0" smtClean="0"/>
              <a:t>iZ-C </a:t>
            </a:r>
            <a:r>
              <a:rPr lang="ja-JP" altLang="en-US" dirty="0" smtClean="0"/>
              <a:t>のメンテナ </a:t>
            </a:r>
            <a:r>
              <a:rPr lang="en-US" altLang="ja-JP" dirty="0" smtClean="0"/>
              <a:t>(2009</a:t>
            </a:r>
            <a:r>
              <a:rPr lang="ja-JP" altLang="en-US" dirty="0" smtClean="0"/>
              <a:t>～</a:t>
            </a:r>
            <a:r>
              <a:rPr lang="en-US" altLang="ja-JP" dirty="0" smtClean="0"/>
              <a:t>)</a:t>
            </a:r>
          </a:p>
          <a:p>
            <a:pPr lvl="1"/>
            <a:r>
              <a:rPr lang="en-US" altLang="ja-JP" dirty="0" smtClean="0"/>
              <a:t>MiniZinc Challenge 2012, 2013 </a:t>
            </a:r>
            <a:r>
              <a:rPr lang="ja-JP" altLang="en-US" dirty="0" smtClean="0"/>
              <a:t>入賞ソルバ </a:t>
            </a:r>
            <a:r>
              <a:rPr lang="en-US" altLang="ja-JP" dirty="0" err="1" smtClean="0"/>
              <a:t>izplus</a:t>
            </a:r>
            <a:r>
              <a:rPr lang="en-US" altLang="ja-JP" dirty="0" smtClean="0"/>
              <a:t> </a:t>
            </a:r>
            <a:r>
              <a:rPr lang="ja-JP" altLang="en-US" dirty="0" smtClean="0"/>
              <a:t>の作者</a:t>
            </a:r>
            <a:endParaRPr kumimoji="1" lang="en-US" altLang="ja-JP" dirty="0" smtClean="0"/>
          </a:p>
        </p:txBody>
      </p:sp>
      <p:pic>
        <p:nvPicPr>
          <p:cNvPr id="3078" name="Picture 6" descr="C:\Users\fujiwarat\AppData\Local\Microsoft\Windows\Temporary Internet Files\Content.IE5\QNC5FB9I\MC9004414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4991100"/>
            <a:ext cx="1724025" cy="172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2008</a:t>
            </a:r>
            <a:r>
              <a:rPr kumimoji="1" lang="ja-JP" altLang="en-US" dirty="0" smtClean="0"/>
              <a:t>年から行われている制約プログラミングのソルバのための競技会</a:t>
            </a:r>
            <a:r>
              <a:rPr kumimoji="1" lang="en-US" altLang="ja-JP" dirty="0" smtClean="0"/>
              <a:t/>
            </a:r>
            <a:br>
              <a:rPr kumimoji="1" lang="en-US" altLang="ja-JP" dirty="0" smtClean="0"/>
            </a:br>
            <a:r>
              <a:rPr kumimoji="1" lang="en-US" altLang="ja-JP" dirty="0" smtClean="0"/>
              <a:t>(MiniZinc </a:t>
            </a:r>
            <a:r>
              <a:rPr kumimoji="1" lang="ja-JP" altLang="en-US" dirty="0" smtClean="0"/>
              <a:t>の開発者らが主催</a:t>
            </a:r>
            <a:r>
              <a:rPr lang="en-US" altLang="ja-JP" dirty="0"/>
              <a:t>)</a:t>
            </a:r>
            <a:endParaRPr kumimoji="1" lang="en-US" altLang="ja-JP" dirty="0" smtClean="0"/>
          </a:p>
          <a:p>
            <a:r>
              <a:rPr lang="ja-JP" altLang="en-US" dirty="0" smtClean="0"/>
              <a:t>制約充足問題、最適化問題の両方 </a:t>
            </a:r>
            <a:r>
              <a:rPr lang="en-US" altLang="ja-JP" dirty="0" smtClean="0"/>
              <a:t>(</a:t>
            </a:r>
            <a:r>
              <a:rPr lang="ja-JP" altLang="en-US" dirty="0" smtClean="0"/>
              <a:t>整数の問題が対象</a:t>
            </a:r>
            <a:r>
              <a:rPr lang="en-US" altLang="ja-JP" dirty="0" smtClean="0"/>
              <a:t>)</a:t>
            </a:r>
          </a:p>
          <a:p>
            <a:pPr lvl="1"/>
            <a:r>
              <a:rPr kumimoji="1" lang="en-US" altLang="ja-JP" dirty="0" smtClean="0"/>
              <a:t>20</a:t>
            </a:r>
            <a:r>
              <a:rPr kumimoji="1" lang="ja-JP" altLang="en-US" dirty="0" smtClean="0"/>
              <a:t>モデル</a:t>
            </a:r>
            <a:endParaRPr kumimoji="1" lang="en-US" altLang="ja-JP" dirty="0" smtClean="0"/>
          </a:p>
          <a:p>
            <a:pPr lvl="1"/>
            <a:r>
              <a:rPr lang="ja-JP" altLang="en-US" dirty="0" smtClean="0"/>
              <a:t>モデルごとに</a:t>
            </a:r>
            <a:r>
              <a:rPr lang="en-US" altLang="ja-JP" dirty="0" smtClean="0"/>
              <a:t>5</a:t>
            </a:r>
            <a:r>
              <a:rPr lang="ja-JP" altLang="en-US" dirty="0" smtClean="0"/>
              <a:t>インスタンス</a:t>
            </a:r>
            <a:endParaRPr lang="en-US" altLang="ja-JP" dirty="0" smtClean="0"/>
          </a:p>
          <a:p>
            <a:pPr lvl="1"/>
            <a:r>
              <a:rPr kumimoji="1" lang="ja-JP" altLang="en-US" dirty="0" smtClean="0"/>
              <a:t>タイムアウト</a:t>
            </a:r>
            <a:r>
              <a:rPr kumimoji="1" lang="en-US" altLang="ja-JP" dirty="0" smtClean="0"/>
              <a:t>15</a:t>
            </a:r>
            <a:r>
              <a:rPr kumimoji="1" lang="ja-JP" altLang="en-US" dirty="0" smtClean="0"/>
              <a:t>分</a:t>
            </a:r>
            <a:r>
              <a:rPr kumimoji="1" lang="en-US" altLang="ja-JP" dirty="0" smtClean="0"/>
              <a:t>(900</a:t>
            </a:r>
            <a:r>
              <a:rPr kumimoji="1" lang="ja-JP" altLang="en-US" dirty="0" smtClean="0"/>
              <a:t>秒</a:t>
            </a:r>
            <a:r>
              <a:rPr lang="en-US" altLang="ja-JP" dirty="0"/>
              <a:t>)</a:t>
            </a:r>
            <a:endParaRPr kumimoji="1" lang="en-US" altLang="ja-JP" dirty="0" smtClean="0"/>
          </a:p>
          <a:p>
            <a:r>
              <a:rPr lang="ja-JP" altLang="en-US" dirty="0"/>
              <a:t>複数</a:t>
            </a:r>
            <a:r>
              <a:rPr lang="ja-JP" altLang="en-US" dirty="0" smtClean="0"/>
              <a:t>のクラス分け</a:t>
            </a:r>
            <a:endParaRPr lang="en-US" altLang="ja-JP" dirty="0" smtClean="0"/>
          </a:p>
          <a:p>
            <a:pPr lvl="1"/>
            <a:r>
              <a:rPr kumimoji="1" lang="ja-JP" altLang="en-US" dirty="0" smtClean="0"/>
              <a:t>探索順序が指定されているもの </a:t>
            </a:r>
            <a:r>
              <a:rPr kumimoji="1" lang="en-US" altLang="ja-JP" dirty="0" smtClean="0"/>
              <a:t>(Fixed Search </a:t>
            </a:r>
            <a:r>
              <a:rPr kumimoji="1" lang="ja-JP" altLang="en-US" dirty="0" smtClean="0"/>
              <a:t>部門</a:t>
            </a:r>
            <a:r>
              <a:rPr kumimoji="1" lang="en-US" altLang="ja-JP" dirty="0" smtClean="0"/>
              <a:t>)</a:t>
            </a:r>
          </a:p>
          <a:p>
            <a:pPr lvl="1"/>
            <a:r>
              <a:rPr lang="ja-JP" altLang="en-US" dirty="0"/>
              <a:t>探索順序が</a:t>
            </a:r>
            <a:r>
              <a:rPr kumimoji="1" lang="ja-JP" altLang="en-US" dirty="0" smtClean="0"/>
              <a:t>自由な</a:t>
            </a:r>
            <a:r>
              <a:rPr lang="ja-JP" altLang="en-US" dirty="0" smtClean="0"/>
              <a:t>もの </a:t>
            </a:r>
            <a:r>
              <a:rPr lang="en-US" altLang="ja-JP" dirty="0" smtClean="0"/>
              <a:t>(Free Search </a:t>
            </a:r>
            <a:r>
              <a:rPr lang="ja-JP" altLang="en-US" dirty="0"/>
              <a:t>部門</a:t>
            </a:r>
            <a:r>
              <a:rPr lang="en-US" altLang="ja-JP" dirty="0"/>
              <a:t>)</a:t>
            </a:r>
            <a:endParaRPr kumimoji="1" lang="en-US" altLang="ja-JP" dirty="0" smtClean="0"/>
          </a:p>
          <a:p>
            <a:pPr lvl="1"/>
            <a:r>
              <a:rPr lang="ja-JP" altLang="en-US" dirty="0" smtClean="0"/>
              <a:t>並列探索 </a:t>
            </a:r>
            <a:r>
              <a:rPr lang="en-US" altLang="ja-JP" dirty="0" smtClean="0"/>
              <a:t>(Parallel Search </a:t>
            </a:r>
            <a:r>
              <a:rPr lang="ja-JP" altLang="en-US" dirty="0" smtClean="0"/>
              <a:t>部門</a:t>
            </a:r>
            <a:r>
              <a:rPr lang="en-US" altLang="ja-JP" dirty="0" smtClean="0"/>
              <a:t>)</a:t>
            </a:r>
          </a:p>
          <a:p>
            <a:pPr lvl="1"/>
            <a:r>
              <a:rPr lang="ja-JP" altLang="en-US" dirty="0" smtClean="0"/>
              <a:t>ポートフォリオソルバを含む </a:t>
            </a:r>
            <a:r>
              <a:rPr lang="en-US" altLang="ja-JP" dirty="0" smtClean="0"/>
              <a:t>(Open </a:t>
            </a:r>
            <a:r>
              <a:rPr lang="ja-JP" altLang="en-US" dirty="0" smtClean="0"/>
              <a:t>部門</a:t>
            </a:r>
            <a:r>
              <a:rPr lang="en-US" altLang="ja-JP" dirty="0" smtClean="0"/>
              <a:t>)</a:t>
            </a:r>
          </a:p>
          <a:p>
            <a:pPr marL="457200" lvl="1" indent="0">
              <a:buNone/>
            </a:pPr>
            <a:endParaRPr kumimoji="1" lang="en-US" altLang="ja-JP" dirty="0" smtClean="0"/>
          </a:p>
          <a:p>
            <a:r>
              <a:rPr kumimoji="1" lang="en-US" altLang="ja-JP" dirty="0" err="1" smtClean="0"/>
              <a:t>FlatZinc</a:t>
            </a:r>
            <a:r>
              <a:rPr kumimoji="1" lang="ja-JP" altLang="en-US" dirty="0" smtClean="0"/>
              <a:t>をサポートするさまざまソルバが参加</a:t>
            </a:r>
            <a:endParaRPr kumimoji="1" lang="ja-JP" altLang="en-US" dirty="0"/>
          </a:p>
        </p:txBody>
      </p:sp>
      <p:sp>
        <p:nvSpPr>
          <p:cNvPr id="3" name="タイトル 2"/>
          <p:cNvSpPr>
            <a:spLocks noGrp="1"/>
          </p:cNvSpPr>
          <p:nvPr>
            <p:ph type="title"/>
          </p:nvPr>
        </p:nvSpPr>
        <p:spPr/>
        <p:txBody>
          <a:bodyPr/>
          <a:lstStyle/>
          <a:p>
            <a:r>
              <a:rPr kumimoji="1" lang="en-US" altLang="ja-JP" dirty="0" smtClean="0"/>
              <a:t>MiniZinc Challenge </a:t>
            </a:r>
            <a:r>
              <a:rPr kumimoji="1" lang="ja-JP" altLang="en-US" dirty="0" smtClean="0"/>
              <a:t>とは</a:t>
            </a:r>
            <a:endParaRPr kumimoji="1" lang="ja-JP" altLang="en-US" dirty="0"/>
          </a:p>
        </p:txBody>
      </p:sp>
    </p:spTree>
    <p:extLst>
      <p:ext uri="{BB962C8B-B14F-4D97-AF65-F5344CB8AC3E}">
        <p14:creationId xmlns:p14="http://schemas.microsoft.com/office/powerpoint/2010/main" val="3098543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smtClean="0"/>
              <a:t>Solitaire </a:t>
            </a:r>
            <a:r>
              <a:rPr lang="en-US" altLang="ja-JP" dirty="0"/>
              <a:t>Battleships (</a:t>
            </a:r>
            <a:r>
              <a:rPr lang="ja-JP" altLang="en-US" dirty="0"/>
              <a:t>パズル</a:t>
            </a:r>
            <a:r>
              <a:rPr lang="en-US" altLang="ja-JP" dirty="0" smtClean="0"/>
              <a:t>)</a:t>
            </a:r>
          </a:p>
          <a:p>
            <a:pPr lvl="1"/>
            <a:r>
              <a:rPr lang="ja-JP" altLang="en-US" dirty="0" smtClean="0"/>
              <a:t>部分的</a:t>
            </a:r>
            <a:r>
              <a:rPr lang="ja-JP" altLang="en-US" dirty="0"/>
              <a:t>に塗りつぶされたマス目と、縦方向、横方向に何マス</a:t>
            </a:r>
            <a:r>
              <a:rPr lang="ja-JP" altLang="en-US" dirty="0" smtClean="0"/>
              <a:t>の</a:t>
            </a:r>
            <a:r>
              <a:rPr lang="en-US" altLang="ja-JP" dirty="0" smtClean="0"/>
              <a:t>"</a:t>
            </a:r>
            <a:r>
              <a:rPr lang="ja-JP" altLang="en-US" dirty="0"/>
              <a:t>戦艦</a:t>
            </a:r>
            <a:r>
              <a:rPr lang="en-US" altLang="ja-JP" dirty="0"/>
              <a:t>(Battleship</a:t>
            </a:r>
            <a:r>
              <a:rPr lang="en-US" altLang="ja-JP" dirty="0" smtClean="0"/>
              <a:t>)"</a:t>
            </a:r>
            <a:r>
              <a:rPr lang="ja-JP" altLang="en-US" dirty="0" err="1" smtClean="0"/>
              <a:t>が</a:t>
            </a:r>
            <a:r>
              <a:rPr lang="ja-JP" altLang="en-US" dirty="0" err="1"/>
              <a:t>存</a:t>
            </a:r>
            <a:r>
              <a:rPr lang="ja-JP" altLang="en-US" dirty="0"/>
              <a:t>在しているかを表す数が出題されます</a:t>
            </a:r>
            <a:r>
              <a:rPr lang="ja-JP" altLang="en-US" dirty="0" smtClean="0"/>
              <a:t>。課題</a:t>
            </a:r>
            <a:r>
              <a:rPr lang="ja-JP" altLang="en-US" dirty="0"/>
              <a:t>は、出題された数と矛盾しないようにマス目を塗りつぶすことです。</a:t>
            </a:r>
          </a:p>
          <a:p>
            <a:endParaRPr lang="ja-JP" altLang="en-US" dirty="0"/>
          </a:p>
          <a:p>
            <a:r>
              <a:rPr lang="ja-JP" altLang="en-US" dirty="0" smtClean="0"/>
              <a:t> </a:t>
            </a:r>
            <a:r>
              <a:rPr lang="ja-JP" altLang="en-US" dirty="0"/>
              <a:t>カーペットの切り出し</a:t>
            </a:r>
            <a:r>
              <a:rPr lang="ja-JP" altLang="en-US" dirty="0" smtClean="0"/>
              <a:t>問題</a:t>
            </a:r>
            <a:endParaRPr lang="en-US" altLang="ja-JP" dirty="0" smtClean="0"/>
          </a:p>
          <a:p>
            <a:pPr lvl="1"/>
            <a:r>
              <a:rPr lang="ja-JP" altLang="en-US" dirty="0" smtClean="0"/>
              <a:t>固定幅</a:t>
            </a:r>
            <a:r>
              <a:rPr lang="ja-JP" altLang="en-US" dirty="0"/>
              <a:t>を持つカーペットのロールから、所定数の四角いカーペットを切り出す問題です</a:t>
            </a:r>
            <a:r>
              <a:rPr lang="ja-JP" altLang="en-US" dirty="0" smtClean="0"/>
              <a:t>。</a:t>
            </a:r>
            <a:r>
              <a:rPr lang="ja-JP" altLang="en-US" dirty="0"/>
              <a:t>いくつか</a:t>
            </a:r>
            <a:r>
              <a:rPr lang="ja-JP" altLang="en-US" dirty="0" smtClean="0"/>
              <a:t>の制約</a:t>
            </a:r>
            <a:r>
              <a:rPr lang="ja-JP" altLang="en-US" dirty="0"/>
              <a:t>の下で、カーペットのロールの長さを最小にします。</a:t>
            </a:r>
          </a:p>
          <a:p>
            <a:endParaRPr lang="ja-JP" altLang="en-US" dirty="0"/>
          </a:p>
          <a:p>
            <a:r>
              <a:rPr lang="ja-JP" altLang="en-US" dirty="0" smtClean="0"/>
              <a:t>リーグ戦対戦表作成問題</a:t>
            </a:r>
            <a:endParaRPr lang="en-US" altLang="ja-JP" dirty="0"/>
          </a:p>
          <a:p>
            <a:pPr lvl="1"/>
            <a:r>
              <a:rPr lang="ja-JP" altLang="en-US" dirty="0" smtClean="0"/>
              <a:t>競技</a:t>
            </a:r>
            <a:r>
              <a:rPr lang="ja-JP" altLang="en-US" dirty="0"/>
              <a:t>のリーグ対戦表を作成する問題です</a:t>
            </a:r>
            <a:r>
              <a:rPr lang="ja-JP" altLang="en-US" dirty="0" smtClean="0"/>
              <a:t>。同一</a:t>
            </a:r>
            <a:r>
              <a:rPr lang="ja-JP" altLang="en-US" dirty="0"/>
              <a:t>の対戦表内ではなるべく実力が近い必要があります。プレイヤーには出身国があり</a:t>
            </a:r>
            <a:r>
              <a:rPr lang="ja-JP" altLang="en-US" dirty="0" smtClean="0"/>
              <a:t>、同一</a:t>
            </a:r>
            <a:r>
              <a:rPr lang="ja-JP" altLang="en-US" dirty="0"/>
              <a:t>の対戦表内ではなるべく出身国が重ならないようにします</a:t>
            </a:r>
            <a:r>
              <a:rPr lang="ja-JP" altLang="en-US" dirty="0" smtClean="0"/>
              <a:t>。</a:t>
            </a:r>
            <a:endParaRPr lang="en-US" altLang="ja-JP" dirty="0"/>
          </a:p>
          <a:p>
            <a:pPr lvl="1"/>
            <a:r>
              <a:rPr lang="ja-JP" altLang="en-US" dirty="0" smtClean="0"/>
              <a:t>この</a:t>
            </a:r>
            <a:r>
              <a:rPr lang="ja-JP" altLang="en-US" dirty="0"/>
              <a:t>ような条件の下で、なるべくよい対戦表を作成します。</a:t>
            </a:r>
          </a:p>
        </p:txBody>
      </p:sp>
      <p:sp>
        <p:nvSpPr>
          <p:cNvPr id="3" name="タイトル 2"/>
          <p:cNvSpPr>
            <a:spLocks noGrp="1"/>
          </p:cNvSpPr>
          <p:nvPr>
            <p:ph type="title"/>
          </p:nvPr>
        </p:nvSpPr>
        <p:spPr/>
        <p:txBody>
          <a:bodyPr/>
          <a:lstStyle/>
          <a:p>
            <a:r>
              <a:rPr lang="ja-JP" altLang="en-US" dirty="0" smtClean="0"/>
              <a:t>問題例</a:t>
            </a:r>
            <a:endParaRPr kumimoji="1" lang="ja-JP" altLang="en-US" dirty="0"/>
          </a:p>
        </p:txBody>
      </p:sp>
      <p:sp>
        <p:nvSpPr>
          <p:cNvPr id="4" name="テキスト ボックス 3"/>
          <p:cNvSpPr txBox="1"/>
          <p:nvPr/>
        </p:nvSpPr>
        <p:spPr>
          <a:xfrm>
            <a:off x="1257300" y="6353175"/>
            <a:ext cx="6455678" cy="369332"/>
          </a:xfrm>
          <a:prstGeom prst="rect">
            <a:avLst/>
          </a:prstGeom>
          <a:noFill/>
        </p:spPr>
        <p:txBody>
          <a:bodyPr wrap="none" rtlCol="0">
            <a:spAutoFit/>
          </a:bodyPr>
          <a:lstStyle/>
          <a:p>
            <a:r>
              <a:rPr lang="ja-JP" altLang="en-US" dirty="0" smtClean="0"/>
              <a:t>参考  </a:t>
            </a:r>
            <a:r>
              <a:rPr lang="en-US" altLang="ja-JP" dirty="0"/>
              <a:t>http://www.minizinc.org/challenge2012/results2012.html</a:t>
            </a:r>
            <a:endParaRPr kumimoji="1" lang="ja-JP" altLang="en-US" dirty="0"/>
          </a:p>
        </p:txBody>
      </p:sp>
    </p:spTree>
    <p:extLst>
      <p:ext uri="{BB962C8B-B14F-4D97-AF65-F5344CB8AC3E}">
        <p14:creationId xmlns:p14="http://schemas.microsoft.com/office/powerpoint/2010/main" val="244155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0" indent="0">
              <a:buNone/>
            </a:pPr>
            <a:r>
              <a:rPr kumimoji="1" lang="en-US" altLang="ja-JP" dirty="0" smtClean="0"/>
              <a:t>MiniZinc Challenge 2013</a:t>
            </a:r>
          </a:p>
          <a:p>
            <a:pPr marL="0" indent="0">
              <a:buNone/>
            </a:pPr>
            <a:endParaRPr kumimoji="1" lang="en-US" altLang="ja-JP" dirty="0" smtClean="0"/>
          </a:p>
          <a:p>
            <a:r>
              <a:rPr kumimoji="1" lang="en-US" altLang="ja-JP" dirty="0" smtClean="0"/>
              <a:t>Choco </a:t>
            </a:r>
            <a:r>
              <a:rPr lang="en-US" altLang="ja-JP" dirty="0"/>
              <a:t>― </a:t>
            </a:r>
            <a:r>
              <a:rPr lang="en-US" altLang="ja-JP" dirty="0" smtClean="0"/>
              <a:t>Java </a:t>
            </a:r>
            <a:r>
              <a:rPr lang="ja-JP" altLang="en-US" dirty="0" smtClean="0"/>
              <a:t>のフリーの制約プログラミング</a:t>
            </a:r>
            <a:r>
              <a:rPr lang="ja-JP" altLang="en-US" dirty="0"/>
              <a:t>用</a:t>
            </a:r>
            <a:r>
              <a:rPr lang="ja-JP" altLang="en-US" dirty="0" smtClean="0"/>
              <a:t>ライブラリ</a:t>
            </a:r>
            <a:endParaRPr kumimoji="1" lang="en-US" altLang="ja-JP" dirty="0" smtClean="0"/>
          </a:p>
          <a:p>
            <a:r>
              <a:rPr lang="en-US" altLang="ja-JP" dirty="0" smtClean="0"/>
              <a:t>Fzn2smt </a:t>
            </a:r>
            <a:r>
              <a:rPr lang="en-US" altLang="ja-JP" dirty="0"/>
              <a:t>― </a:t>
            </a:r>
            <a:r>
              <a:rPr lang="en-US" altLang="ja-JP" dirty="0" err="1"/>
              <a:t>Yices</a:t>
            </a:r>
            <a:r>
              <a:rPr lang="en-US" altLang="ja-JP" dirty="0"/>
              <a:t> SMT </a:t>
            </a:r>
            <a:r>
              <a:rPr lang="en-US" altLang="ja-JP" dirty="0" smtClean="0"/>
              <a:t>Solver </a:t>
            </a:r>
            <a:r>
              <a:rPr lang="ja-JP" altLang="en-US" dirty="0" smtClean="0"/>
              <a:t>を使用した </a:t>
            </a:r>
            <a:r>
              <a:rPr lang="en-US" altLang="ja-JP" dirty="0" err="1" smtClean="0"/>
              <a:t>flatzinc</a:t>
            </a:r>
            <a:r>
              <a:rPr lang="en-US" altLang="ja-JP" dirty="0" smtClean="0"/>
              <a:t> </a:t>
            </a:r>
            <a:r>
              <a:rPr lang="ja-JP" altLang="en-US" dirty="0" smtClean="0"/>
              <a:t>ソルバ</a:t>
            </a:r>
            <a:endParaRPr lang="en-US" altLang="ja-JP" dirty="0" smtClean="0"/>
          </a:p>
          <a:p>
            <a:r>
              <a:rPr kumimoji="1" lang="en-US" altLang="ja-JP" dirty="0" err="1" smtClean="0"/>
              <a:t>Gecode</a:t>
            </a:r>
            <a:r>
              <a:rPr kumimoji="1" lang="en-US" altLang="ja-JP" dirty="0" smtClean="0"/>
              <a:t> </a:t>
            </a:r>
            <a:r>
              <a:rPr lang="en-US" altLang="ja-JP" dirty="0"/>
              <a:t>― </a:t>
            </a:r>
            <a:r>
              <a:rPr lang="en-US" altLang="ja-JP" dirty="0" smtClean="0"/>
              <a:t>C++ </a:t>
            </a:r>
            <a:r>
              <a:rPr lang="ja-JP" altLang="en-US" dirty="0" smtClean="0"/>
              <a:t>の制約プログラミング用ライブラリ</a:t>
            </a:r>
            <a:endParaRPr kumimoji="1" lang="en-US" altLang="ja-JP" dirty="0" smtClean="0"/>
          </a:p>
          <a:p>
            <a:r>
              <a:rPr lang="en-US" altLang="ja-JP" dirty="0" err="1"/>
              <a:t>i</a:t>
            </a:r>
            <a:r>
              <a:rPr lang="en-US" altLang="ja-JP" dirty="0" err="1" smtClean="0"/>
              <a:t>zplus</a:t>
            </a:r>
            <a:r>
              <a:rPr lang="en-US" altLang="ja-JP" dirty="0" smtClean="0"/>
              <a:t> ― NDiS</a:t>
            </a:r>
            <a:r>
              <a:rPr lang="ja-JP" altLang="en-US" dirty="0" smtClean="0"/>
              <a:t>製の </a:t>
            </a:r>
            <a:r>
              <a:rPr lang="en-US" altLang="ja-JP" dirty="0" err="1" smtClean="0"/>
              <a:t>flatzinc</a:t>
            </a:r>
            <a:r>
              <a:rPr lang="en-US" altLang="ja-JP" dirty="0" smtClean="0"/>
              <a:t> </a:t>
            </a:r>
            <a:r>
              <a:rPr lang="ja-JP" altLang="en-US" dirty="0" smtClean="0"/>
              <a:t>ソルバ </a:t>
            </a:r>
            <a:r>
              <a:rPr lang="en-US" altLang="ja-JP" dirty="0" smtClean="0"/>
              <a:t>(iZ-C </a:t>
            </a:r>
            <a:r>
              <a:rPr lang="ja-JP" altLang="en-US" dirty="0" smtClean="0"/>
              <a:t>を使用</a:t>
            </a:r>
            <a:r>
              <a:rPr lang="en-US" altLang="ja-JP" dirty="0"/>
              <a:t>)</a:t>
            </a:r>
            <a:endParaRPr lang="en-US" altLang="ja-JP" dirty="0" smtClean="0"/>
          </a:p>
          <a:p>
            <a:r>
              <a:rPr kumimoji="1" lang="en-US" altLang="ja-JP" dirty="0" err="1" smtClean="0"/>
              <a:t>JaCoP</a:t>
            </a:r>
            <a:r>
              <a:rPr kumimoji="1" lang="en-US" altLang="ja-JP" dirty="0" smtClean="0"/>
              <a:t> </a:t>
            </a:r>
            <a:r>
              <a:rPr lang="en-US" altLang="ja-JP" dirty="0"/>
              <a:t>― </a:t>
            </a:r>
            <a:r>
              <a:rPr lang="en-US" altLang="ja-JP" dirty="0" smtClean="0"/>
              <a:t>Java </a:t>
            </a:r>
            <a:r>
              <a:rPr lang="ja-JP" altLang="en-US" dirty="0"/>
              <a:t>のフリーの制約プログラミング用</a:t>
            </a:r>
            <a:r>
              <a:rPr lang="ja-JP" altLang="en-US" dirty="0" smtClean="0"/>
              <a:t>ライブラリ</a:t>
            </a:r>
            <a:endParaRPr kumimoji="1" lang="en-US" altLang="ja-JP" dirty="0" smtClean="0"/>
          </a:p>
          <a:p>
            <a:r>
              <a:rPr lang="en-US" altLang="ja-JP" dirty="0"/>
              <a:t>Mistral ― C++ </a:t>
            </a:r>
            <a:r>
              <a:rPr lang="ja-JP" altLang="en-US" dirty="0"/>
              <a:t>の制約プログラミング用ライブラリ</a:t>
            </a:r>
            <a:endParaRPr lang="en-US" altLang="ja-JP" dirty="0" smtClean="0"/>
          </a:p>
          <a:p>
            <a:r>
              <a:rPr kumimoji="1" lang="en-US" altLang="ja-JP" dirty="0" err="1" smtClean="0"/>
              <a:t>Numberjack</a:t>
            </a:r>
            <a:r>
              <a:rPr lang="en-US" altLang="ja-JP" dirty="0"/>
              <a:t> ― </a:t>
            </a:r>
            <a:r>
              <a:rPr lang="en-US" altLang="ja-JP" dirty="0" smtClean="0"/>
              <a:t>Python </a:t>
            </a:r>
            <a:r>
              <a:rPr lang="ja-JP" altLang="en-US" dirty="0" smtClean="0"/>
              <a:t>によるさまざまソルバへのインタフェース</a:t>
            </a:r>
            <a:endParaRPr kumimoji="1" lang="en-US" altLang="ja-JP" dirty="0" smtClean="0"/>
          </a:p>
          <a:p>
            <a:r>
              <a:rPr lang="en-US" altLang="ja-JP" dirty="0" err="1" smtClean="0"/>
              <a:t>Opturion</a:t>
            </a:r>
            <a:r>
              <a:rPr lang="en-US" altLang="ja-JP" dirty="0" smtClean="0"/>
              <a:t> </a:t>
            </a:r>
            <a:r>
              <a:rPr lang="en-US" altLang="ja-JP" dirty="0"/>
              <a:t>CPX ― NICTA G12</a:t>
            </a:r>
            <a:r>
              <a:rPr lang="ja-JP" altLang="en-US" dirty="0"/>
              <a:t>プロジェクトをベースにした商用ソルバ</a:t>
            </a:r>
            <a:endParaRPr lang="en-US" altLang="ja-JP" dirty="0" smtClean="0"/>
          </a:p>
          <a:p>
            <a:r>
              <a:rPr kumimoji="1" lang="en-US" altLang="ja-JP" dirty="0" smtClean="0"/>
              <a:t>OR-Tools </a:t>
            </a:r>
            <a:r>
              <a:rPr lang="en-US" altLang="ja-JP" dirty="0" smtClean="0"/>
              <a:t>― Google </a:t>
            </a:r>
            <a:r>
              <a:rPr lang="ja-JP" altLang="en-US" dirty="0" smtClean="0"/>
              <a:t>のオープンソースプロジェクト</a:t>
            </a:r>
            <a:endParaRPr kumimoji="1" lang="en-US" altLang="ja-JP" dirty="0" smtClean="0"/>
          </a:p>
          <a:p>
            <a:r>
              <a:rPr lang="en-US" altLang="ja-JP" dirty="0" err="1" smtClean="0"/>
              <a:t>Picat</a:t>
            </a:r>
            <a:r>
              <a:rPr lang="ja-JP" altLang="en-US" dirty="0" smtClean="0"/>
              <a:t> </a:t>
            </a:r>
            <a:r>
              <a:rPr lang="en-US" altLang="ja-JP" dirty="0" smtClean="0"/>
              <a:t>― </a:t>
            </a:r>
            <a:r>
              <a:rPr kumimoji="1" lang="en-US" altLang="ja-JP" dirty="0" smtClean="0"/>
              <a:t>B-Prolog </a:t>
            </a:r>
            <a:r>
              <a:rPr kumimoji="1" lang="ja-JP" altLang="en-US" dirty="0" smtClean="0"/>
              <a:t>をベースにした制約プログラミング処理系</a:t>
            </a:r>
            <a:endParaRPr kumimoji="1" lang="ja-JP" altLang="en-US" dirty="0"/>
          </a:p>
        </p:txBody>
      </p:sp>
      <p:sp>
        <p:nvSpPr>
          <p:cNvPr id="3" name="タイトル 2"/>
          <p:cNvSpPr>
            <a:spLocks noGrp="1"/>
          </p:cNvSpPr>
          <p:nvPr>
            <p:ph type="title"/>
          </p:nvPr>
        </p:nvSpPr>
        <p:spPr/>
        <p:txBody>
          <a:bodyPr/>
          <a:lstStyle/>
          <a:p>
            <a:r>
              <a:rPr kumimoji="1" lang="ja-JP" altLang="en-US" dirty="0" smtClean="0"/>
              <a:t>参加者の顔ぶれ</a:t>
            </a:r>
            <a:endParaRPr kumimoji="1" lang="ja-JP" altLang="en-US" dirty="0"/>
          </a:p>
        </p:txBody>
      </p:sp>
      <p:pic>
        <p:nvPicPr>
          <p:cNvPr id="6148" name="Picture 4" descr="C:\Users\fujiwarat\AppData\Local\Microsoft\Windows\Temporary Internet Files\Content.IE5\V8BMGIRH\MP9004483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674" y="5495924"/>
            <a:ext cx="1757363"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07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自社製の制約プログラミングライブラリ </a:t>
            </a:r>
            <a:r>
              <a:rPr kumimoji="1" lang="en-US" altLang="ja-JP" dirty="0" smtClean="0"/>
              <a:t>iZ-C </a:t>
            </a:r>
            <a:r>
              <a:rPr kumimoji="1" lang="ja-JP" altLang="en-US" dirty="0" smtClean="0"/>
              <a:t>を使用したソルバ</a:t>
            </a:r>
            <a:endParaRPr kumimoji="1" lang="en-US" altLang="ja-JP" dirty="0" smtClean="0"/>
          </a:p>
          <a:p>
            <a:r>
              <a:rPr lang="ja-JP" altLang="en-US" dirty="0"/>
              <a:t>参加</a:t>
            </a:r>
            <a:r>
              <a:rPr lang="ja-JP" altLang="en-US" dirty="0" smtClean="0"/>
              <a:t>規程により入力として </a:t>
            </a:r>
            <a:r>
              <a:rPr lang="en-US" altLang="ja-JP" dirty="0" err="1" smtClean="0"/>
              <a:t>FlatZinc</a:t>
            </a:r>
            <a:r>
              <a:rPr lang="en-US" altLang="ja-JP" dirty="0" smtClean="0"/>
              <a:t> </a:t>
            </a:r>
            <a:r>
              <a:rPr lang="ja-JP" altLang="en-US" dirty="0" smtClean="0"/>
              <a:t>をサポート</a:t>
            </a:r>
            <a:endParaRPr lang="en-US" altLang="ja-JP" dirty="0" smtClean="0"/>
          </a:p>
          <a:p>
            <a:r>
              <a:rPr lang="ja-JP" altLang="en-US" dirty="0" smtClean="0"/>
              <a:t>汎用ソルバとして設計</a:t>
            </a:r>
            <a:endParaRPr lang="en-US" altLang="ja-JP" dirty="0" smtClean="0"/>
          </a:p>
          <a:p>
            <a:pPr lvl="1"/>
            <a:r>
              <a:rPr lang="ja-JP" altLang="en-US" dirty="0" smtClean="0"/>
              <a:t>ライブラリとしての性格から、</a:t>
            </a:r>
            <a:r>
              <a:rPr lang="en-US" altLang="ja-JP" dirty="0" smtClean="0"/>
              <a:t>iZ-C</a:t>
            </a:r>
            <a:r>
              <a:rPr lang="ja-JP" altLang="en-US" dirty="0" smtClean="0"/>
              <a:t>は業務の対象にフィットさせることが多い</a:t>
            </a:r>
            <a:endParaRPr lang="en-US" altLang="ja-JP" dirty="0" smtClean="0"/>
          </a:p>
          <a:p>
            <a:pPr lvl="1"/>
            <a:r>
              <a:rPr lang="ja-JP" altLang="en-US" dirty="0" smtClean="0"/>
              <a:t>競技会では入力される問題が予測できない</a:t>
            </a:r>
            <a:endParaRPr lang="en-US" altLang="ja-JP" dirty="0" smtClean="0"/>
          </a:p>
          <a:p>
            <a:pPr lvl="2"/>
            <a:r>
              <a:rPr lang="ja-JP" altLang="en-US" dirty="0" smtClean="0"/>
              <a:t>問題固有の性質は利用できない</a:t>
            </a:r>
            <a:endParaRPr lang="en-US" altLang="ja-JP" dirty="0" smtClean="0"/>
          </a:p>
          <a:p>
            <a:pPr lvl="2"/>
            <a:r>
              <a:rPr lang="ja-JP" altLang="en-US" dirty="0"/>
              <a:t>工夫なし</a:t>
            </a:r>
            <a:r>
              <a:rPr lang="ja-JP" altLang="en-US" dirty="0" smtClean="0"/>
              <a:t>の素朴な方法では明らかにライバルに勝てない</a:t>
            </a:r>
            <a:endParaRPr lang="en-US" altLang="ja-JP" dirty="0" smtClean="0"/>
          </a:p>
          <a:p>
            <a:endParaRPr lang="en-US" altLang="ja-JP" dirty="0" smtClean="0"/>
          </a:p>
          <a:p>
            <a:endParaRPr lang="en-US" altLang="ja-JP" dirty="0" smtClean="0"/>
          </a:p>
          <a:p>
            <a:endParaRPr kumimoji="1" lang="ja-JP" altLang="en-US" dirty="0"/>
          </a:p>
        </p:txBody>
      </p:sp>
      <p:sp>
        <p:nvSpPr>
          <p:cNvPr id="3" name="タイトル 2"/>
          <p:cNvSpPr>
            <a:spLocks noGrp="1"/>
          </p:cNvSpPr>
          <p:nvPr>
            <p:ph type="title"/>
          </p:nvPr>
        </p:nvSpPr>
        <p:spPr/>
        <p:txBody>
          <a:bodyPr/>
          <a:lstStyle/>
          <a:p>
            <a:r>
              <a:rPr kumimoji="1" lang="ja-JP" altLang="en-US" dirty="0" smtClean="0"/>
              <a:t>参加ソルバ </a:t>
            </a:r>
            <a:r>
              <a:rPr kumimoji="1" lang="en-US" altLang="ja-JP" dirty="0" err="1" smtClean="0"/>
              <a:t>izplus</a:t>
            </a:r>
            <a:endParaRPr kumimoji="1" lang="ja-JP" altLang="en-US" dirty="0"/>
          </a:p>
        </p:txBody>
      </p:sp>
      <p:pic>
        <p:nvPicPr>
          <p:cNvPr id="1028" name="Picture 4" descr="C:\Users\fujiwarat\AppData\Local\Microsoft\Windows\Temporary Internet Files\Content.IE5\QNC5FB9I\MC90039854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638" y="5364957"/>
            <a:ext cx="1833562"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8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タイトル 2"/>
          <p:cNvSpPr>
            <a:spLocks noGrp="1"/>
          </p:cNvSpPr>
          <p:nvPr>
            <p:ph type="title"/>
          </p:nvPr>
        </p:nvSpPr>
        <p:spPr/>
        <p:txBody>
          <a:bodyPr/>
          <a:lstStyle/>
          <a:p>
            <a:pPr eaLnBrk="1" hangingPunct="1"/>
            <a:r>
              <a:rPr lang="ja-JP" altLang="en-US" dirty="0"/>
              <a:t>パズル</a:t>
            </a:r>
            <a:r>
              <a:rPr lang="en-US" altLang="ja-JP" dirty="0" smtClean="0"/>
              <a:t>: SEND + MORE = MONEY</a:t>
            </a:r>
            <a:endParaRPr lang="ja-JP" altLang="en-US" dirty="0" smtClean="0"/>
          </a:p>
        </p:txBody>
      </p:sp>
      <p:sp>
        <p:nvSpPr>
          <p:cNvPr id="80898" name="テキスト ボックス 4"/>
          <p:cNvSpPr txBox="1">
            <a:spLocks noChangeArrowheads="1"/>
          </p:cNvSpPr>
          <p:nvPr/>
        </p:nvSpPr>
        <p:spPr bwMode="auto">
          <a:xfrm>
            <a:off x="179388" y="1412875"/>
            <a:ext cx="4608512" cy="4981575"/>
          </a:xfrm>
          <a:prstGeom prst="rect">
            <a:avLst/>
          </a:prstGeom>
          <a:solidFill>
            <a:schemeClr val="bg1"/>
          </a:solidFill>
          <a:ln w="9525">
            <a:solidFill>
              <a:schemeClr val="accent2"/>
            </a:solidFill>
            <a:miter lim="800000"/>
            <a:headEnd/>
            <a:tailEnd/>
          </a:ln>
        </p:spPr>
        <p:txBody>
          <a:bodyPr>
            <a:spAutoFit/>
          </a:bodyPr>
          <a:lstStyle/>
          <a:p>
            <a:r>
              <a:rPr lang="en-US" altLang="ja-JP" sz="1100" dirty="0">
                <a:latin typeface="HGP創英角ｺﾞｼｯｸUB" pitchFamily="50" charset="-128"/>
              </a:rPr>
              <a:t>#include &lt;</a:t>
            </a:r>
            <a:r>
              <a:rPr lang="en-US" altLang="ja-JP" sz="1100" dirty="0" err="1">
                <a:latin typeface="HGP創英角ｺﾞｼｯｸUB" pitchFamily="50" charset="-128"/>
              </a:rPr>
              <a:t>stdio.h</a:t>
            </a:r>
            <a:r>
              <a:rPr lang="en-US" altLang="ja-JP" sz="1100" dirty="0">
                <a:latin typeface="HGP創英角ｺﾞｼｯｸUB" pitchFamily="50" charset="-128"/>
              </a:rPr>
              <a:t>&gt;</a:t>
            </a:r>
          </a:p>
          <a:p>
            <a:endParaRPr lang="en-US" altLang="ja-JP" sz="1100" dirty="0">
              <a:latin typeface="HGP創英角ｺﾞｼｯｸUB" pitchFamily="50" charset="-128"/>
            </a:endParaRPr>
          </a:p>
          <a:p>
            <a:r>
              <a:rPr lang="en-US" altLang="ja-JP" sz="1100" dirty="0">
                <a:latin typeface="HGP創英角ｺﾞｼｯｸUB" pitchFamily="50" charset="-128"/>
              </a:rPr>
              <a:t>#include "</a:t>
            </a:r>
            <a:r>
              <a:rPr lang="en-US" altLang="ja-JP" sz="1100" dirty="0" err="1">
                <a:latin typeface="HGP創英角ｺﾞｼｯｸUB" pitchFamily="50" charset="-128"/>
              </a:rPr>
              <a:t>iz.h</a:t>
            </a:r>
            <a:r>
              <a:rPr lang="en-US" altLang="ja-JP" sz="1100" dirty="0">
                <a:latin typeface="HGP創英角ｺﾞｼｯｸUB" pitchFamily="50" charset="-128"/>
              </a:rPr>
              <a:t>"</a:t>
            </a:r>
          </a:p>
          <a:p>
            <a:endParaRPr lang="en-US" altLang="ja-JP" sz="1100" dirty="0">
              <a:latin typeface="HGP創英角ｺﾞｼｯｸUB" pitchFamily="50" charset="-128"/>
            </a:endParaRPr>
          </a:p>
          <a:p>
            <a:r>
              <a:rPr lang="en-US" altLang="ja-JP" sz="1100" dirty="0" err="1">
                <a:latin typeface="HGP創英角ｺﾞｼｯｸUB" pitchFamily="50" charset="-128"/>
              </a:rPr>
              <a:t>CSint</a:t>
            </a:r>
            <a:r>
              <a:rPr lang="en-US" altLang="ja-JP" sz="1100" dirty="0">
                <a:latin typeface="HGP創英角ｺﾞｼｯｸUB" pitchFamily="50" charset="-128"/>
              </a:rPr>
              <a:t> **Digit;</a:t>
            </a:r>
          </a:p>
          <a:p>
            <a:r>
              <a:rPr lang="en-US" altLang="ja-JP" sz="1100" dirty="0" err="1">
                <a:latin typeface="HGP創英角ｺﾞｼｯｸUB" pitchFamily="50" charset="-128"/>
              </a:rPr>
              <a:t>CSint</a:t>
            </a:r>
            <a:r>
              <a:rPr lang="en-US" altLang="ja-JP" sz="1100" dirty="0">
                <a:latin typeface="HGP創英角ｺﾞｼｯｸUB" pitchFamily="50" charset="-128"/>
              </a:rPr>
              <a:t> *L1, *L2, *L3;</a:t>
            </a:r>
          </a:p>
          <a:p>
            <a:endParaRPr lang="en-US" altLang="ja-JP" sz="1100" dirty="0">
              <a:latin typeface="HGP創英角ｺﾞｼｯｸUB" pitchFamily="50" charset="-128"/>
            </a:endParaRPr>
          </a:p>
          <a:p>
            <a:r>
              <a:rPr lang="en-US" altLang="ja-JP" sz="1100" dirty="0" err="1">
                <a:latin typeface="HGP創英角ｺﾞｼｯｸUB" pitchFamily="50" charset="-128"/>
              </a:rPr>
              <a:t>enum</a:t>
            </a:r>
            <a:r>
              <a:rPr lang="en-US" altLang="ja-JP" sz="1100" dirty="0">
                <a:latin typeface="HGP創英角ｺﾞｼｯｸUB" pitchFamily="50" charset="-128"/>
              </a:rPr>
              <a:t> {s = 0, e, n, d, m, o, r, y, NB_DIGITS };</a:t>
            </a:r>
          </a:p>
          <a:p>
            <a:endParaRPr lang="en-US" altLang="ja-JP" sz="1100" dirty="0">
              <a:latin typeface="HGP創英角ｺﾞｼｯｸUB" pitchFamily="50" charset="-128"/>
            </a:endParaRPr>
          </a:p>
          <a:p>
            <a:r>
              <a:rPr lang="en-US" altLang="ja-JP" sz="1100" dirty="0">
                <a:latin typeface="HGP創英角ｺﾞｼｯｸUB" pitchFamily="50" charset="-128"/>
              </a:rPr>
              <a:t>void constraints()</a:t>
            </a:r>
          </a:p>
          <a:p>
            <a:r>
              <a:rPr lang="en-US" altLang="ja-JP" sz="1100" dirty="0">
                <a:latin typeface="HGP創英角ｺﾞｼｯｸUB" pitchFamily="50" charset="-128"/>
              </a:rPr>
              <a:t>{</a:t>
            </a:r>
          </a:p>
          <a:p>
            <a:r>
              <a:rPr lang="en-US" altLang="ja-JP" sz="1100" dirty="0">
                <a:latin typeface="HGP創英角ｺﾞｼｯｸUB" pitchFamily="50" charset="-128"/>
              </a:rPr>
              <a:t>   Digit = </a:t>
            </a:r>
            <a:r>
              <a:rPr lang="en-US" altLang="ja-JP" sz="1100" dirty="0" err="1">
                <a:latin typeface="HGP創英角ｺﾞｼｯｸUB" pitchFamily="50" charset="-128"/>
              </a:rPr>
              <a:t>cs_createCSintArray</a:t>
            </a:r>
            <a:r>
              <a:rPr lang="en-US" altLang="ja-JP" sz="1100" dirty="0">
                <a:latin typeface="HGP創英角ｺﾞｼｯｸUB" pitchFamily="50" charset="-128"/>
              </a:rPr>
              <a:t>(NB_DIGITS, 0, 9);</a:t>
            </a:r>
          </a:p>
          <a:p>
            <a:endParaRPr lang="en-US" altLang="ja-JP" sz="1100" dirty="0">
              <a:latin typeface="HGP創英角ｺﾞｼｯｸUB" pitchFamily="50" charset="-128"/>
            </a:endParaRPr>
          </a:p>
          <a:p>
            <a:r>
              <a:rPr lang="en-US" altLang="ja-JP" sz="1100" dirty="0">
                <a:latin typeface="HGP創英角ｺﾞｼｯｸUB" pitchFamily="50" charset="-128"/>
              </a:rPr>
              <a:t>   L1 = </a:t>
            </a:r>
            <a:r>
              <a:rPr lang="en-US" altLang="ja-JP" sz="1100" dirty="0" err="1">
                <a:latin typeface="HGP創英角ｺﾞｼｯｸUB" pitchFamily="50" charset="-128"/>
              </a:rPr>
              <a:t>cs_VScalProd</a:t>
            </a:r>
            <a:r>
              <a:rPr lang="en-US" altLang="ja-JP" sz="1100" dirty="0">
                <a:latin typeface="HGP創英角ｺﾞｼｯｸUB" pitchFamily="50" charset="-128"/>
              </a:rPr>
              <a:t>(4, Digit[s], Digit[e], Digit[n], Digit[d],</a:t>
            </a:r>
          </a:p>
          <a:p>
            <a:r>
              <a:rPr lang="en-US" altLang="ja-JP" sz="1100" dirty="0">
                <a:latin typeface="HGP創英角ｺﾞｼｯｸUB" pitchFamily="50" charset="-128"/>
              </a:rPr>
              <a:t>     1000, 100, 10, 1);</a:t>
            </a:r>
          </a:p>
          <a:p>
            <a:endParaRPr lang="en-US" altLang="ja-JP" sz="1100" dirty="0">
              <a:latin typeface="HGP創英角ｺﾞｼｯｸUB" pitchFamily="50" charset="-128"/>
            </a:endParaRPr>
          </a:p>
          <a:p>
            <a:r>
              <a:rPr lang="en-US" altLang="ja-JP" sz="1100" dirty="0">
                <a:latin typeface="HGP創英角ｺﾞｼｯｸUB" pitchFamily="50" charset="-128"/>
              </a:rPr>
              <a:t>   L2 = </a:t>
            </a:r>
            <a:r>
              <a:rPr lang="en-US" altLang="ja-JP" sz="1100" dirty="0" err="1">
                <a:latin typeface="HGP創英角ｺﾞｼｯｸUB" pitchFamily="50" charset="-128"/>
              </a:rPr>
              <a:t>cs_VScalProd</a:t>
            </a:r>
            <a:r>
              <a:rPr lang="en-US" altLang="ja-JP" sz="1100" dirty="0">
                <a:latin typeface="HGP創英角ｺﾞｼｯｸUB" pitchFamily="50" charset="-128"/>
              </a:rPr>
              <a:t>(4, Digit[m], Digit[o], Digit[r], Digit[e],</a:t>
            </a:r>
          </a:p>
          <a:p>
            <a:r>
              <a:rPr lang="en-US" altLang="ja-JP" sz="1100" dirty="0">
                <a:latin typeface="HGP創英角ｺﾞｼｯｸUB" pitchFamily="50" charset="-128"/>
              </a:rPr>
              <a:t>     1000, 100, 10, 1);</a:t>
            </a:r>
          </a:p>
          <a:p>
            <a:endParaRPr lang="en-US" altLang="ja-JP" sz="1100" dirty="0">
              <a:latin typeface="HGP創英角ｺﾞｼｯｸUB" pitchFamily="50" charset="-128"/>
            </a:endParaRPr>
          </a:p>
          <a:p>
            <a:r>
              <a:rPr lang="en-US" altLang="ja-JP" sz="1100" dirty="0">
                <a:latin typeface="HGP創英角ｺﾞｼｯｸUB" pitchFamily="50" charset="-128"/>
              </a:rPr>
              <a:t>   L3 = </a:t>
            </a:r>
            <a:r>
              <a:rPr lang="en-US" altLang="ja-JP" sz="1100" dirty="0" err="1">
                <a:latin typeface="HGP創英角ｺﾞｼｯｸUB" pitchFamily="50" charset="-128"/>
              </a:rPr>
              <a:t>cs_VScalProd</a:t>
            </a:r>
            <a:r>
              <a:rPr lang="en-US" altLang="ja-JP" sz="1100" dirty="0">
                <a:latin typeface="HGP創英角ｺﾞｼｯｸUB" pitchFamily="50" charset="-128"/>
              </a:rPr>
              <a:t>(5, Digit[m], Digit[o], Digit[n], Digit[e], Digit[y],</a:t>
            </a:r>
          </a:p>
          <a:p>
            <a:r>
              <a:rPr lang="en-US" altLang="ja-JP" sz="1100" dirty="0">
                <a:latin typeface="HGP創英角ｺﾞｼｯｸUB" pitchFamily="50" charset="-128"/>
              </a:rPr>
              <a:t>     10000, 1000, 100, 10, 1);</a:t>
            </a:r>
          </a:p>
          <a:p>
            <a:endParaRPr lang="en-US" altLang="ja-JP" sz="1100" dirty="0">
              <a:latin typeface="HGP創英角ｺﾞｼｯｸUB" pitchFamily="50" charset="-128"/>
            </a:endParaRPr>
          </a:p>
          <a:p>
            <a:r>
              <a:rPr lang="en-US" altLang="ja-JP" sz="1100" dirty="0">
                <a:latin typeface="HGP創英角ｺﾞｼｯｸUB" pitchFamily="50" charset="-128"/>
              </a:rPr>
              <a:t>   </a:t>
            </a:r>
            <a:r>
              <a:rPr lang="en-US" altLang="ja-JP" sz="1100" dirty="0" err="1">
                <a:latin typeface="HGP創英角ｺﾞｼｯｸUB" pitchFamily="50" charset="-128"/>
              </a:rPr>
              <a:t>cs_Eq</a:t>
            </a:r>
            <a:r>
              <a:rPr lang="en-US" altLang="ja-JP" sz="1100" dirty="0">
                <a:latin typeface="HGP創英角ｺﾞｼｯｸUB" pitchFamily="50" charset="-128"/>
              </a:rPr>
              <a:t>(L3, </a:t>
            </a:r>
            <a:r>
              <a:rPr lang="en-US" altLang="ja-JP" sz="1100" dirty="0" err="1">
                <a:latin typeface="HGP創英角ｺﾞｼｯｸUB" pitchFamily="50" charset="-128"/>
              </a:rPr>
              <a:t>cs_Add</a:t>
            </a:r>
            <a:r>
              <a:rPr lang="en-US" altLang="ja-JP" sz="1100" dirty="0">
                <a:latin typeface="HGP創英角ｺﾞｼｯｸUB" pitchFamily="50" charset="-128"/>
              </a:rPr>
              <a:t>(L1, L2));</a:t>
            </a:r>
          </a:p>
          <a:p>
            <a:endParaRPr lang="en-US" altLang="ja-JP" sz="1100" dirty="0">
              <a:latin typeface="HGP創英角ｺﾞｼｯｸUB" pitchFamily="50" charset="-128"/>
            </a:endParaRPr>
          </a:p>
          <a:p>
            <a:r>
              <a:rPr lang="en-US" altLang="ja-JP" sz="1100" dirty="0">
                <a:latin typeface="HGP創英角ｺﾞｼｯｸUB" pitchFamily="50" charset="-128"/>
              </a:rPr>
              <a:t>   </a:t>
            </a:r>
            <a:r>
              <a:rPr lang="en-US" altLang="ja-JP" sz="1100" dirty="0" err="1">
                <a:latin typeface="HGP創英角ｺﾞｼｯｸUB" pitchFamily="50" charset="-128"/>
              </a:rPr>
              <a:t>cs_NEQ</a:t>
            </a:r>
            <a:r>
              <a:rPr lang="en-US" altLang="ja-JP" sz="1100" dirty="0">
                <a:latin typeface="HGP創英角ｺﾞｼｯｸUB" pitchFamily="50" charset="-128"/>
              </a:rPr>
              <a:t>(Digit[s], 0);</a:t>
            </a:r>
          </a:p>
          <a:p>
            <a:r>
              <a:rPr lang="en-US" altLang="ja-JP" sz="1100" dirty="0">
                <a:latin typeface="HGP創英角ｺﾞｼｯｸUB" pitchFamily="50" charset="-128"/>
              </a:rPr>
              <a:t>   </a:t>
            </a:r>
            <a:r>
              <a:rPr lang="en-US" altLang="ja-JP" sz="1100" dirty="0" err="1">
                <a:latin typeface="HGP創英角ｺﾞｼｯｸUB" pitchFamily="50" charset="-128"/>
              </a:rPr>
              <a:t>cs_NEQ</a:t>
            </a:r>
            <a:r>
              <a:rPr lang="en-US" altLang="ja-JP" sz="1100" dirty="0">
                <a:latin typeface="HGP創英角ｺﾞｼｯｸUB" pitchFamily="50" charset="-128"/>
              </a:rPr>
              <a:t>(Digit[m], 0);</a:t>
            </a:r>
          </a:p>
          <a:p>
            <a:r>
              <a:rPr lang="en-US" altLang="ja-JP" sz="1100" dirty="0">
                <a:latin typeface="HGP創英角ｺﾞｼｯｸUB" pitchFamily="50" charset="-128"/>
              </a:rPr>
              <a:t>   </a:t>
            </a:r>
            <a:r>
              <a:rPr lang="en-US" altLang="ja-JP" sz="1100" dirty="0" err="1">
                <a:latin typeface="HGP創英角ｺﾞｼｯｸUB" pitchFamily="50" charset="-128"/>
              </a:rPr>
              <a:t>cs_AllNeq</a:t>
            </a:r>
            <a:r>
              <a:rPr lang="en-US" altLang="ja-JP" sz="1100" dirty="0">
                <a:latin typeface="HGP創英角ｺﾞｼｯｸUB" pitchFamily="50" charset="-128"/>
              </a:rPr>
              <a:t>(Digit, NB_DIGITS);</a:t>
            </a:r>
          </a:p>
          <a:p>
            <a:r>
              <a:rPr lang="en-US" altLang="ja-JP" sz="1100" dirty="0">
                <a:latin typeface="HGP創英角ｺﾞｼｯｸUB" pitchFamily="50" charset="-128"/>
              </a:rPr>
              <a:t>}</a:t>
            </a:r>
          </a:p>
          <a:p>
            <a:endParaRPr lang="ja-JP" altLang="en-US" sz="1100" dirty="0">
              <a:latin typeface="HGP創英角ｺﾞｼｯｸUB" pitchFamily="50" charset="-128"/>
            </a:endParaRPr>
          </a:p>
        </p:txBody>
      </p:sp>
      <p:sp>
        <p:nvSpPr>
          <p:cNvPr id="80899" name="正方形/長方形 5"/>
          <p:cNvSpPr>
            <a:spLocks noChangeArrowheads="1"/>
          </p:cNvSpPr>
          <p:nvPr/>
        </p:nvSpPr>
        <p:spPr bwMode="auto">
          <a:xfrm>
            <a:off x="4859338" y="2433638"/>
            <a:ext cx="4033837" cy="4140200"/>
          </a:xfrm>
          <a:prstGeom prst="rect">
            <a:avLst/>
          </a:prstGeom>
          <a:solidFill>
            <a:schemeClr val="bg1"/>
          </a:solidFill>
          <a:ln w="9525">
            <a:solidFill>
              <a:schemeClr val="accent2"/>
            </a:solidFill>
            <a:miter lim="800000"/>
            <a:headEnd/>
            <a:tailEnd/>
          </a:ln>
        </p:spPr>
        <p:txBody>
          <a:bodyPr>
            <a:spAutoFit/>
          </a:bodyPr>
          <a:lstStyle/>
          <a:p>
            <a:r>
              <a:rPr lang="en-US" altLang="ja-JP" sz="1100" dirty="0">
                <a:latin typeface="HGP創英角ｺﾞｼｯｸUB" pitchFamily="50" charset="-128"/>
              </a:rPr>
              <a:t>void </a:t>
            </a:r>
            <a:r>
              <a:rPr lang="en-US" altLang="ja-JP" sz="1100" dirty="0" err="1">
                <a:latin typeface="HGP創英角ｺﾞｼｯｸUB" pitchFamily="50" charset="-128"/>
              </a:rPr>
              <a:t>printSolution</a:t>
            </a:r>
            <a:r>
              <a:rPr lang="en-US" altLang="ja-JP" sz="1100" dirty="0">
                <a:latin typeface="HGP創英角ｺﾞｼｯｸUB" pitchFamily="50" charset="-128"/>
              </a:rPr>
              <a:t>()</a:t>
            </a:r>
          </a:p>
          <a:p>
            <a:r>
              <a:rPr lang="en-US" altLang="ja-JP" sz="1100" dirty="0">
                <a:latin typeface="HGP創英角ｺﾞｼｯｸUB" pitchFamily="50" charset="-128"/>
              </a:rPr>
              <a:t>{</a:t>
            </a:r>
          </a:p>
          <a:p>
            <a:r>
              <a:rPr lang="en-US" altLang="ja-JP" sz="1100" dirty="0">
                <a:latin typeface="HGP創英角ｺﾞｼｯｸUB" pitchFamily="50" charset="-128"/>
              </a:rPr>
              <a:t>   </a:t>
            </a:r>
            <a:r>
              <a:rPr lang="en-US" altLang="ja-JP" sz="1100" dirty="0" err="1">
                <a:latin typeface="HGP創英角ｺﾞｼｯｸUB" pitchFamily="50" charset="-128"/>
              </a:rPr>
              <a:t>cs_printf</a:t>
            </a:r>
            <a:r>
              <a:rPr lang="en-US" altLang="ja-JP" sz="1100" dirty="0">
                <a:latin typeface="HGP創英角ｺﾞｼｯｸUB" pitchFamily="50" charset="-128"/>
              </a:rPr>
              <a:t>(" %D\n", L1);</a:t>
            </a:r>
          </a:p>
          <a:p>
            <a:r>
              <a:rPr lang="en-US" altLang="ja-JP" sz="1100" dirty="0">
                <a:latin typeface="HGP創英角ｺﾞｼｯｸUB" pitchFamily="50" charset="-128"/>
              </a:rPr>
              <a:t>   </a:t>
            </a:r>
            <a:r>
              <a:rPr lang="en-US" altLang="ja-JP" sz="1100" dirty="0" err="1">
                <a:latin typeface="HGP創英角ｺﾞｼｯｸUB" pitchFamily="50" charset="-128"/>
              </a:rPr>
              <a:t>cs_printf</a:t>
            </a:r>
            <a:r>
              <a:rPr lang="en-US" altLang="ja-JP" sz="1100" dirty="0">
                <a:latin typeface="HGP創英角ｺﾞｼｯｸUB" pitchFamily="50" charset="-128"/>
              </a:rPr>
              <a:t>("+%D\n", L2);</a:t>
            </a:r>
          </a:p>
          <a:p>
            <a:r>
              <a:rPr lang="en-US" altLang="ja-JP" sz="1100" dirty="0">
                <a:latin typeface="HGP創英角ｺﾞｼｯｸUB" pitchFamily="50" charset="-128"/>
              </a:rPr>
              <a:t>   </a:t>
            </a:r>
            <a:r>
              <a:rPr lang="en-US" altLang="ja-JP" sz="1100" dirty="0" err="1">
                <a:latin typeface="HGP創英角ｺﾞｼｯｸUB" pitchFamily="50" charset="-128"/>
              </a:rPr>
              <a:t>cs_printf</a:t>
            </a:r>
            <a:r>
              <a:rPr lang="en-US" altLang="ja-JP" sz="1100" dirty="0">
                <a:latin typeface="HGP創英角ｺﾞｼｯｸUB" pitchFamily="50" charset="-128"/>
              </a:rPr>
              <a:t>("-----\n");</a:t>
            </a:r>
          </a:p>
          <a:p>
            <a:r>
              <a:rPr lang="en-US" altLang="ja-JP" sz="1100" dirty="0">
                <a:latin typeface="HGP創英角ｺﾞｼｯｸUB" pitchFamily="50" charset="-128"/>
              </a:rPr>
              <a:t>   </a:t>
            </a:r>
            <a:r>
              <a:rPr lang="en-US" altLang="ja-JP" sz="1100" dirty="0" err="1">
                <a:latin typeface="HGP創英角ｺﾞｼｯｸUB" pitchFamily="50" charset="-128"/>
              </a:rPr>
              <a:t>cs_printf</a:t>
            </a:r>
            <a:r>
              <a:rPr lang="en-US" altLang="ja-JP" sz="1100" dirty="0">
                <a:latin typeface="HGP創英角ｺﾞｼｯｸUB" pitchFamily="50" charset="-128"/>
              </a:rPr>
              <a:t>("%D\n", L3);</a:t>
            </a:r>
          </a:p>
          <a:p>
            <a:r>
              <a:rPr lang="en-US" altLang="ja-JP" sz="1100" dirty="0">
                <a:latin typeface="HGP創英角ｺﾞｼｯｸUB" pitchFamily="50" charset="-128"/>
              </a:rPr>
              <a:t>   </a:t>
            </a:r>
            <a:r>
              <a:rPr lang="en-US" altLang="ja-JP" sz="1100" dirty="0" err="1">
                <a:latin typeface="HGP創英角ｺﾞｼｯｸUB" pitchFamily="50" charset="-128"/>
              </a:rPr>
              <a:t>cs_printStats</a:t>
            </a:r>
            <a:r>
              <a:rPr lang="en-US" altLang="ja-JP" sz="1100" dirty="0">
                <a:latin typeface="HGP創英角ｺﾞｼｯｸUB" pitchFamily="50" charset="-128"/>
              </a:rPr>
              <a:t>();</a:t>
            </a:r>
          </a:p>
          <a:p>
            <a:r>
              <a:rPr lang="en-US" altLang="ja-JP" sz="1100" dirty="0">
                <a:latin typeface="HGP創英角ｺﾞｼｯｸUB" pitchFamily="50" charset="-128"/>
              </a:rPr>
              <a:t>}</a:t>
            </a:r>
          </a:p>
          <a:p>
            <a:endParaRPr lang="en-US" altLang="ja-JP" sz="1100" dirty="0">
              <a:latin typeface="HGP創英角ｺﾞｼｯｸUB" pitchFamily="50" charset="-128"/>
            </a:endParaRPr>
          </a:p>
          <a:p>
            <a:r>
              <a:rPr lang="en-US" altLang="ja-JP" sz="1100" dirty="0" err="1">
                <a:latin typeface="HGP創英角ｺﾞｼｯｸUB" pitchFamily="50" charset="-128"/>
              </a:rPr>
              <a:t>int</a:t>
            </a:r>
            <a:r>
              <a:rPr lang="en-US" altLang="ja-JP" sz="1100" dirty="0">
                <a:latin typeface="HGP創英角ｺﾞｼｯｸUB" pitchFamily="50" charset="-128"/>
              </a:rPr>
              <a:t> main(</a:t>
            </a:r>
            <a:r>
              <a:rPr lang="en-US" altLang="ja-JP" sz="1100" dirty="0" err="1">
                <a:latin typeface="HGP創英角ｺﾞｼｯｸUB" pitchFamily="50" charset="-128"/>
              </a:rPr>
              <a:t>int</a:t>
            </a:r>
            <a:r>
              <a:rPr lang="en-US" altLang="ja-JP" sz="1100" dirty="0">
                <a:latin typeface="HGP創英角ｺﾞｼｯｸUB" pitchFamily="50" charset="-128"/>
              </a:rPr>
              <a:t> </a:t>
            </a:r>
            <a:r>
              <a:rPr lang="en-US" altLang="ja-JP" sz="1100" dirty="0" err="1">
                <a:latin typeface="HGP創英角ｺﾞｼｯｸUB" pitchFamily="50" charset="-128"/>
              </a:rPr>
              <a:t>argc</a:t>
            </a:r>
            <a:r>
              <a:rPr lang="en-US" altLang="ja-JP" sz="1100" dirty="0">
                <a:latin typeface="HGP創英角ｺﾞｼｯｸUB" pitchFamily="50" charset="-128"/>
              </a:rPr>
              <a:t>, char **</a:t>
            </a:r>
            <a:r>
              <a:rPr lang="en-US" altLang="ja-JP" sz="1100" dirty="0" err="1">
                <a:latin typeface="HGP創英角ｺﾞｼｯｸUB" pitchFamily="50" charset="-128"/>
              </a:rPr>
              <a:t>argv</a:t>
            </a:r>
            <a:r>
              <a:rPr lang="en-US" altLang="ja-JP" sz="1100" dirty="0">
                <a:latin typeface="HGP創英角ｺﾞｼｯｸUB" pitchFamily="50" charset="-128"/>
              </a:rPr>
              <a:t>)</a:t>
            </a:r>
          </a:p>
          <a:p>
            <a:r>
              <a:rPr lang="en-US" altLang="ja-JP" sz="1100" dirty="0">
                <a:latin typeface="HGP創英角ｺﾞｼｯｸUB" pitchFamily="50" charset="-128"/>
              </a:rPr>
              <a:t>{</a:t>
            </a:r>
          </a:p>
          <a:p>
            <a:r>
              <a:rPr lang="en-US" altLang="ja-JP" sz="1100" dirty="0">
                <a:latin typeface="HGP創英角ｺﾞｼｯｸUB" pitchFamily="50" charset="-128"/>
              </a:rPr>
              <a:t>   </a:t>
            </a:r>
            <a:r>
              <a:rPr lang="en-US" altLang="ja-JP" sz="1100" dirty="0" err="1">
                <a:latin typeface="HGP創英角ｺﾞｼｯｸUB" pitchFamily="50" charset="-128"/>
              </a:rPr>
              <a:t>cs_init</a:t>
            </a:r>
            <a:r>
              <a:rPr lang="en-US" altLang="ja-JP" sz="1100" dirty="0">
                <a:latin typeface="HGP創英角ｺﾞｼｯｸUB" pitchFamily="50" charset="-128"/>
              </a:rPr>
              <a:t>();</a:t>
            </a:r>
          </a:p>
          <a:p>
            <a:endParaRPr lang="en-US" altLang="ja-JP" sz="1100" dirty="0">
              <a:latin typeface="HGP創英角ｺﾞｼｯｸUB" pitchFamily="50" charset="-128"/>
            </a:endParaRPr>
          </a:p>
          <a:p>
            <a:r>
              <a:rPr lang="en-US" altLang="ja-JP" sz="1100" dirty="0">
                <a:latin typeface="HGP創英角ｺﾞｼｯｸUB" pitchFamily="50" charset="-128"/>
              </a:rPr>
              <a:t>   constraints();</a:t>
            </a:r>
          </a:p>
          <a:p>
            <a:endParaRPr lang="en-US" altLang="ja-JP" sz="1100" dirty="0">
              <a:latin typeface="HGP創英角ｺﾞｼｯｸUB" pitchFamily="50" charset="-128"/>
            </a:endParaRPr>
          </a:p>
          <a:p>
            <a:r>
              <a:rPr lang="en-US" altLang="ja-JP" sz="1100" dirty="0">
                <a:latin typeface="HGP創英角ｺﾞｼｯｸUB" pitchFamily="50" charset="-128"/>
              </a:rPr>
              <a:t>   if (</a:t>
            </a:r>
            <a:r>
              <a:rPr lang="en-US" altLang="ja-JP" sz="1100" dirty="0" err="1">
                <a:latin typeface="HGP創英角ｺﾞｼｯｸUB" pitchFamily="50" charset="-128"/>
              </a:rPr>
              <a:t>cs_search</a:t>
            </a:r>
            <a:r>
              <a:rPr lang="en-US" altLang="ja-JP" sz="1100" dirty="0">
                <a:latin typeface="HGP創英角ｺﾞｼｯｸUB" pitchFamily="50" charset="-128"/>
              </a:rPr>
              <a:t>(Digit, NB_DIGITS, </a:t>
            </a:r>
            <a:r>
              <a:rPr lang="en-US" altLang="ja-JP" sz="1100" dirty="0" err="1">
                <a:latin typeface="HGP創英角ｺﾞｼｯｸUB" pitchFamily="50" charset="-128"/>
              </a:rPr>
              <a:t>cs_findFreeVarNbElements</a:t>
            </a:r>
            <a:r>
              <a:rPr lang="en-US" altLang="ja-JP" sz="1100" dirty="0">
                <a:latin typeface="HGP創英角ｺﾞｼｯｸUB" pitchFamily="50" charset="-128"/>
              </a:rPr>
              <a:t>))</a:t>
            </a:r>
          </a:p>
          <a:p>
            <a:r>
              <a:rPr lang="en-US" altLang="ja-JP" sz="1100" dirty="0">
                <a:latin typeface="HGP創英角ｺﾞｼｯｸUB" pitchFamily="50" charset="-128"/>
              </a:rPr>
              <a:t>       </a:t>
            </a:r>
            <a:r>
              <a:rPr lang="en-US" altLang="ja-JP" sz="1100" dirty="0" err="1">
                <a:latin typeface="HGP創英角ｺﾞｼｯｸUB" pitchFamily="50" charset="-128"/>
              </a:rPr>
              <a:t>printSolution</a:t>
            </a:r>
            <a:r>
              <a:rPr lang="en-US" altLang="ja-JP" sz="1100" dirty="0">
                <a:latin typeface="HGP創英角ｺﾞｼｯｸUB" pitchFamily="50" charset="-128"/>
              </a:rPr>
              <a:t>();</a:t>
            </a:r>
          </a:p>
          <a:p>
            <a:r>
              <a:rPr lang="en-US" altLang="ja-JP" sz="1100" dirty="0">
                <a:latin typeface="HGP創英角ｺﾞｼｯｸUB" pitchFamily="50" charset="-128"/>
              </a:rPr>
              <a:t>   else</a:t>
            </a:r>
          </a:p>
          <a:p>
            <a:r>
              <a:rPr lang="en-US" altLang="ja-JP" sz="1100" dirty="0">
                <a:latin typeface="HGP創英角ｺﾞｼｯｸUB" pitchFamily="50" charset="-128"/>
              </a:rPr>
              <a:t>       </a:t>
            </a:r>
            <a:r>
              <a:rPr lang="en-US" altLang="ja-JP" sz="1100" dirty="0" err="1">
                <a:latin typeface="HGP創英角ｺﾞｼｯｸUB" pitchFamily="50" charset="-128"/>
              </a:rPr>
              <a:t>printf</a:t>
            </a:r>
            <a:r>
              <a:rPr lang="en-US" altLang="ja-JP" sz="1100" dirty="0">
                <a:latin typeface="HGP創英角ｺﾞｼｯｸUB" pitchFamily="50" charset="-128"/>
              </a:rPr>
              <a:t>("fail!\n");</a:t>
            </a:r>
          </a:p>
          <a:p>
            <a:endParaRPr lang="en-US" altLang="ja-JP" sz="1100" dirty="0">
              <a:latin typeface="HGP創英角ｺﾞｼｯｸUB" pitchFamily="50" charset="-128"/>
            </a:endParaRPr>
          </a:p>
          <a:p>
            <a:r>
              <a:rPr lang="en-US" altLang="ja-JP" sz="1100" dirty="0">
                <a:latin typeface="HGP創英角ｺﾞｼｯｸUB" pitchFamily="50" charset="-128"/>
              </a:rPr>
              <a:t>   </a:t>
            </a:r>
            <a:r>
              <a:rPr lang="en-US" altLang="ja-JP" sz="1100" dirty="0" err="1">
                <a:latin typeface="HGP創英角ｺﾞｼｯｸUB" pitchFamily="50" charset="-128"/>
              </a:rPr>
              <a:t>cs_end</a:t>
            </a:r>
            <a:r>
              <a:rPr lang="en-US" altLang="ja-JP" sz="1100" dirty="0">
                <a:latin typeface="HGP創英角ｺﾞｼｯｸUB" pitchFamily="50" charset="-128"/>
              </a:rPr>
              <a:t>();</a:t>
            </a:r>
          </a:p>
          <a:p>
            <a:r>
              <a:rPr lang="en-US" altLang="ja-JP" sz="1100" dirty="0">
                <a:latin typeface="HGP創英角ｺﾞｼｯｸUB" pitchFamily="50" charset="-128"/>
              </a:rPr>
              <a:t>   return 0;</a:t>
            </a:r>
          </a:p>
          <a:p>
            <a:r>
              <a:rPr lang="en-US" altLang="ja-JP" sz="1100" dirty="0">
                <a:latin typeface="HGP創英角ｺﾞｼｯｸUB" pitchFamily="50" charset="-128"/>
              </a:rPr>
              <a:t>}</a:t>
            </a:r>
          </a:p>
          <a:p>
            <a:endParaRPr lang="en-US" altLang="ja-JP" sz="1100" dirty="0">
              <a:latin typeface="HGP創英角ｺﾞｼｯｸUB" pitchFamily="50" charset="-128"/>
            </a:endParaRPr>
          </a:p>
        </p:txBody>
      </p:sp>
      <p:sp>
        <p:nvSpPr>
          <p:cNvPr id="6" name="コンテンツ プレースホルダー 2"/>
          <p:cNvSpPr>
            <a:spLocks/>
          </p:cNvSpPr>
          <p:nvPr/>
        </p:nvSpPr>
        <p:spPr bwMode="auto">
          <a:xfrm>
            <a:off x="179388" y="893763"/>
            <a:ext cx="8229600" cy="430212"/>
          </a:xfrm>
          <a:prstGeom prst="rect">
            <a:avLst/>
          </a:prstGeom>
          <a:noFill/>
          <a:ln w="9525">
            <a:noFill/>
            <a:miter lim="800000"/>
            <a:headEnd/>
            <a:tailEnd/>
          </a:ln>
        </p:spPr>
        <p:txBody>
          <a:bodyPr/>
          <a:lstStyle/>
          <a:p>
            <a:pPr defTabSz="455613" eaLnBrk="0" hangingPunct="0">
              <a:spcBef>
                <a:spcPct val="20000"/>
              </a:spcBef>
              <a:buFont typeface="Arial" charset="0"/>
              <a:buNone/>
            </a:pPr>
            <a:r>
              <a:rPr lang="en-US" altLang="ja-JP" sz="2000" dirty="0" smtClean="0">
                <a:latin typeface="HGP創英角ｺﾞｼｯｸUB" pitchFamily="50" charset="-128"/>
                <a:ea typeface="HGP創英角ｺﾞｼｯｸUB" pitchFamily="50" charset="-128"/>
              </a:rPr>
              <a:t>iZ-C</a:t>
            </a:r>
            <a:r>
              <a:rPr lang="ja-JP" altLang="en-US" sz="2000" dirty="0" smtClean="0">
                <a:latin typeface="HGP創英角ｺﾞｼｯｸUB" pitchFamily="50" charset="-128"/>
                <a:ea typeface="HGP創英角ｺﾞｼｯｸUB" pitchFamily="50" charset="-128"/>
              </a:rPr>
              <a:t>による実際のコード</a:t>
            </a:r>
            <a:endParaRPr lang="en-US" altLang="ja-JP" sz="2000" dirty="0" smtClean="0">
              <a:latin typeface="HGP創英角ｺﾞｼｯｸUB" pitchFamily="50" charset="-128"/>
              <a:ea typeface="HGP創英角ｺﾞｼｯｸUB" pitchFamily="50" charset="-128"/>
            </a:endParaRPr>
          </a:p>
          <a:p>
            <a:pPr defTabSz="455613" eaLnBrk="0" hangingPunct="0">
              <a:spcBef>
                <a:spcPct val="20000"/>
              </a:spcBef>
              <a:buFont typeface="Arial" charset="0"/>
              <a:buNone/>
            </a:pPr>
            <a:endParaRPr lang="ja-JP" altLang="en-US" sz="2000" dirty="0">
              <a:latin typeface="HGP創英角ｺﾞｼｯｸUB" pitchFamily="50" charset="-128"/>
              <a:ea typeface="HGP創英角ｺﾞｼｯｸUB" pitchFamily="50" charset="-128"/>
            </a:endParaRPr>
          </a:p>
          <a:p>
            <a:pPr defTabSz="455613">
              <a:spcBef>
                <a:spcPct val="20000"/>
              </a:spcBef>
              <a:buFont typeface="Arial" charset="0"/>
              <a:buChar char="•"/>
            </a:pPr>
            <a:endParaRPr lang="en-US" altLang="ja-JP" sz="2600" dirty="0">
              <a:latin typeface="HGP創英角ｺﾞｼｯｸUB" pitchFamily="50" charset="-128"/>
              <a:ea typeface="HGP創英角ｺﾞｼｯｸUB" pitchFamily="50" charset="-128"/>
            </a:endParaRPr>
          </a:p>
        </p:txBody>
      </p:sp>
      <p:pic>
        <p:nvPicPr>
          <p:cNvPr id="39" name="図 3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6385" y="1099344"/>
            <a:ext cx="2812415" cy="1105535"/>
          </a:xfrm>
          <a:prstGeom prst="rect">
            <a:avLst/>
          </a:prstGeom>
          <a:noFill/>
          <a:ln>
            <a:noFill/>
          </a:ln>
        </p:spPr>
      </p:pic>
    </p:spTree>
    <p:extLst>
      <p:ext uri="{BB962C8B-B14F-4D97-AF65-F5344CB8AC3E}">
        <p14:creationId xmlns:p14="http://schemas.microsoft.com/office/powerpoint/2010/main" val="1703175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主な工夫は以下の</a:t>
            </a:r>
            <a:r>
              <a:rPr lang="en-US" altLang="ja-JP" dirty="0"/>
              <a:t>4</a:t>
            </a:r>
            <a:r>
              <a:rPr kumimoji="1" lang="ja-JP" altLang="en-US" dirty="0" smtClean="0"/>
              <a:t>つ</a:t>
            </a:r>
            <a:endParaRPr kumimoji="1" lang="en-US" altLang="ja-JP" dirty="0" smtClean="0"/>
          </a:p>
          <a:p>
            <a:pPr lvl="1"/>
            <a:r>
              <a:rPr lang="ja-JP" altLang="en-US" dirty="0" smtClean="0"/>
              <a:t>リスタート</a:t>
            </a:r>
            <a:endParaRPr lang="en-US" altLang="ja-JP" dirty="0" smtClean="0"/>
          </a:p>
          <a:p>
            <a:pPr lvl="2"/>
            <a:r>
              <a:rPr lang="ja-JP" altLang="en-US" dirty="0" smtClean="0"/>
              <a:t>探索の失敗がある程度続くと、最初に戻ってやり直す</a:t>
            </a:r>
            <a:endParaRPr lang="en-US" altLang="ja-JP" dirty="0" smtClean="0"/>
          </a:p>
          <a:p>
            <a:pPr lvl="1"/>
            <a:r>
              <a:rPr lang="ja-JP" altLang="en-US" dirty="0" smtClean="0"/>
              <a:t>ランダム化</a:t>
            </a:r>
            <a:endParaRPr lang="en-US" altLang="ja-JP" dirty="0" smtClean="0"/>
          </a:p>
          <a:p>
            <a:pPr lvl="2"/>
            <a:r>
              <a:rPr lang="ja-JP" altLang="en-US" dirty="0" smtClean="0"/>
              <a:t>変数選択順序、値選択順序にランダム要素を導入</a:t>
            </a:r>
            <a:endParaRPr lang="en-US" altLang="ja-JP" dirty="0" smtClean="0"/>
          </a:p>
          <a:p>
            <a:pPr lvl="2"/>
            <a:r>
              <a:rPr kumimoji="1" lang="ja-JP" altLang="en-US" dirty="0" smtClean="0"/>
              <a:t>「裾の重い挙動」への対応</a:t>
            </a:r>
            <a:endParaRPr kumimoji="1" lang="en-US" altLang="ja-JP" dirty="0" smtClean="0"/>
          </a:p>
          <a:p>
            <a:pPr lvl="1"/>
            <a:r>
              <a:rPr kumimoji="1" lang="ja-JP" altLang="en-US" dirty="0" smtClean="0"/>
              <a:t>探索で得られた情報の利用</a:t>
            </a:r>
            <a:endParaRPr kumimoji="1" lang="en-US" altLang="ja-JP" dirty="0" smtClean="0"/>
          </a:p>
          <a:p>
            <a:pPr lvl="2"/>
            <a:r>
              <a:rPr lang="ja-JP" altLang="en-US" dirty="0" smtClean="0"/>
              <a:t>変数選択順序のヒューリスティクス</a:t>
            </a:r>
            <a:endParaRPr lang="en-US" altLang="ja-JP" dirty="0" smtClean="0"/>
          </a:p>
          <a:p>
            <a:pPr lvl="2"/>
            <a:r>
              <a:rPr kumimoji="1" lang="ja-JP" altLang="en-US" dirty="0" smtClean="0"/>
              <a:t>探索の失敗の原因となった変数に注目する</a:t>
            </a:r>
            <a:endParaRPr kumimoji="1" lang="en-US" altLang="ja-JP" dirty="0" smtClean="0"/>
          </a:p>
          <a:p>
            <a:pPr lvl="1"/>
            <a:r>
              <a:rPr lang="ja-JP" altLang="en-US" dirty="0" smtClean="0"/>
              <a:t>局所探索</a:t>
            </a:r>
            <a:endParaRPr lang="en-US" altLang="ja-JP" dirty="0" smtClean="0"/>
          </a:p>
          <a:p>
            <a:pPr lvl="2"/>
            <a:r>
              <a:rPr kumimoji="1" lang="ja-JP" altLang="en-US" dirty="0" smtClean="0"/>
              <a:t>最適化問題では、「最適ではないが可能な解」が見つかる</a:t>
            </a:r>
            <a:endParaRPr kumimoji="1" lang="en-US" altLang="ja-JP" dirty="0" smtClean="0"/>
          </a:p>
          <a:p>
            <a:pPr lvl="2"/>
            <a:r>
              <a:rPr lang="ja-JP" altLang="en-US" dirty="0" smtClean="0"/>
              <a:t>その解の近傍によりよい解があると期待する</a:t>
            </a:r>
            <a:endParaRPr kumimoji="1" lang="ja-JP" altLang="en-US" dirty="0"/>
          </a:p>
        </p:txBody>
      </p:sp>
      <p:sp>
        <p:nvSpPr>
          <p:cNvPr id="3" name="タイトル 2"/>
          <p:cNvSpPr>
            <a:spLocks noGrp="1"/>
          </p:cNvSpPr>
          <p:nvPr>
            <p:ph type="title"/>
          </p:nvPr>
        </p:nvSpPr>
        <p:spPr/>
        <p:txBody>
          <a:bodyPr/>
          <a:lstStyle/>
          <a:p>
            <a:r>
              <a:rPr lang="ja-JP" altLang="en-US" dirty="0"/>
              <a:t>技術的</a:t>
            </a:r>
            <a:r>
              <a:rPr lang="ja-JP" altLang="en-US" dirty="0" smtClean="0"/>
              <a:t>な工夫点</a:t>
            </a:r>
            <a:endParaRPr kumimoji="1" lang="ja-JP" altLang="en-US" dirty="0"/>
          </a:p>
        </p:txBody>
      </p:sp>
      <p:pic>
        <p:nvPicPr>
          <p:cNvPr id="2051" name="Picture 3" descr="C:\Users\fujiwarat\AppData\Local\Microsoft\Windows\Temporary Internet Files\Content.IE5\CI2G5P44\MC9003002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838" y="4919663"/>
            <a:ext cx="1825625"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83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リスタート</a:t>
            </a:r>
            <a:endParaRPr kumimoji="1" lang="ja-JP" altLang="en-US" dirty="0"/>
          </a:p>
        </p:txBody>
      </p:sp>
      <p:sp>
        <p:nvSpPr>
          <p:cNvPr id="19" name="コンテンツ プレースホルダー 1"/>
          <p:cNvSpPr>
            <a:spLocks noGrp="1"/>
          </p:cNvSpPr>
          <p:nvPr>
            <p:ph idx="1"/>
          </p:nvPr>
        </p:nvSpPr>
        <p:spPr>
          <a:xfrm>
            <a:off x="457200" y="1152526"/>
            <a:ext cx="8229600" cy="4973638"/>
          </a:xfrm>
        </p:spPr>
        <p:txBody>
          <a:bodyPr/>
          <a:lstStyle/>
          <a:p>
            <a:r>
              <a:rPr kumimoji="1" lang="ja-JP" altLang="en-US" dirty="0" smtClean="0"/>
              <a:t>探索ツリーの浅い部分で決定された値が間違っていた場合、ツリーの広い範囲を探索した後でないと間違いに気づくことができない。</a:t>
            </a:r>
            <a:endParaRPr kumimoji="1" lang="en-US" altLang="ja-JP" dirty="0" smtClean="0"/>
          </a:p>
          <a:p>
            <a:r>
              <a:rPr lang="ja-JP" altLang="en-US" dirty="0"/>
              <a:t>ある</a:t>
            </a:r>
            <a:r>
              <a:rPr lang="ja-JP" altLang="en-US" dirty="0" smtClean="0"/>
              <a:t>程度失敗が続いたら、変数の選択順序を変更して再度挑戦する。</a:t>
            </a:r>
            <a:endParaRPr kumimoji="1" lang="ja-JP" altLang="en-US" dirty="0"/>
          </a:p>
        </p:txBody>
      </p:sp>
      <p:sp>
        <p:nvSpPr>
          <p:cNvPr id="7" name="正方形/長方形 6"/>
          <p:cNvSpPr/>
          <p:nvPr/>
        </p:nvSpPr>
        <p:spPr>
          <a:xfrm>
            <a:off x="1162809" y="4052830"/>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a:t>
            </a:r>
            <a:endParaRPr kumimoji="1" lang="ja-JP" altLang="en-US" sz="2000" dirty="0">
              <a:solidFill>
                <a:schemeClr val="tx1"/>
              </a:solidFill>
            </a:endParaRPr>
          </a:p>
        </p:txBody>
      </p:sp>
      <p:sp>
        <p:nvSpPr>
          <p:cNvPr id="8" name="正方形/長方形 7"/>
          <p:cNvSpPr/>
          <p:nvPr/>
        </p:nvSpPr>
        <p:spPr>
          <a:xfrm>
            <a:off x="1934334" y="4042118"/>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endParaRPr kumimoji="1" lang="ja-JP" altLang="en-US" sz="2000" dirty="0">
              <a:solidFill>
                <a:schemeClr val="tx1"/>
              </a:solidFill>
            </a:endParaRPr>
          </a:p>
        </p:txBody>
      </p:sp>
      <p:sp>
        <p:nvSpPr>
          <p:cNvPr id="9" name="正方形/長方形 8"/>
          <p:cNvSpPr/>
          <p:nvPr/>
        </p:nvSpPr>
        <p:spPr>
          <a:xfrm>
            <a:off x="2658234" y="4052830"/>
            <a:ext cx="514350" cy="56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a:t>
            </a:r>
            <a:endParaRPr kumimoji="1" lang="ja-JP" altLang="en-US" sz="2000" dirty="0">
              <a:solidFill>
                <a:schemeClr val="tx1"/>
              </a:solidFill>
            </a:endParaRPr>
          </a:p>
        </p:txBody>
      </p:sp>
      <mc:AlternateContent xmlns:mc="http://schemas.openxmlformats.org/markup-compatibility/2006" xmlns:a14="http://schemas.microsoft.com/office/drawing/2010/main">
        <mc:Choice Requires="a14">
          <p:sp>
            <p:nvSpPr>
              <p:cNvPr id="10" name="円/楕円 9"/>
              <p:cNvSpPr/>
              <p:nvPr/>
            </p:nvSpPr>
            <p:spPr>
              <a:xfrm>
                <a:off x="777046" y="5024256"/>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10" name="円/楕円 9"/>
              <p:cNvSpPr>
                <a:spLocks noRot="1" noChangeAspect="1" noMove="1" noResize="1" noEditPoints="1" noAdjustHandles="1" noChangeArrowheads="1" noChangeShapeType="1" noTextEdit="1"/>
              </p:cNvSpPr>
              <p:nvPr/>
            </p:nvSpPr>
            <p:spPr>
              <a:xfrm>
                <a:off x="777046" y="5024256"/>
                <a:ext cx="590550" cy="609689"/>
              </a:xfrm>
              <a:prstGeom prst="ellipse">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円/楕円 10"/>
              <p:cNvSpPr/>
              <p:nvPr/>
            </p:nvSpPr>
            <p:spPr>
              <a:xfrm>
                <a:off x="1896234" y="5024256"/>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11" name="円/楕円 10"/>
              <p:cNvSpPr>
                <a:spLocks noRot="1" noChangeAspect="1" noMove="1" noResize="1" noEditPoints="1" noAdjustHandles="1" noChangeArrowheads="1" noChangeShapeType="1" noTextEdit="1"/>
              </p:cNvSpPr>
              <p:nvPr/>
            </p:nvSpPr>
            <p:spPr>
              <a:xfrm>
                <a:off x="1896234" y="5024256"/>
                <a:ext cx="590550" cy="609689"/>
              </a:xfrm>
              <a:prstGeom prst="ellipse">
                <a:avLst/>
              </a:prstGeom>
              <a:blipFill rotWithShape="1">
                <a:blip r:embed="rId3"/>
                <a:stretch>
                  <a:fillRect/>
                </a:stretch>
              </a:blipFill>
            </p:spPr>
            <p:txBody>
              <a:bodyPr/>
              <a:lstStyle/>
              <a:p>
                <a:r>
                  <a:rPr lang="ja-JP" altLang="en-US">
                    <a:noFill/>
                  </a:rPr>
                  <a:t> </a:t>
                </a:r>
              </a:p>
            </p:txBody>
          </p:sp>
        </mc:Fallback>
      </mc:AlternateContent>
      <p:cxnSp>
        <p:nvCxnSpPr>
          <p:cNvPr id="12" name="直線コネクタ 11"/>
          <p:cNvCxnSpPr>
            <a:stCxn id="46" idx="4"/>
            <a:endCxn id="41" idx="0"/>
          </p:cNvCxnSpPr>
          <p:nvPr/>
        </p:nvCxnSpPr>
        <p:spPr>
          <a:xfrm flipH="1">
            <a:off x="1934334" y="2889916"/>
            <a:ext cx="571500" cy="247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endCxn id="7" idx="0"/>
          </p:cNvCxnSpPr>
          <p:nvPr/>
        </p:nvCxnSpPr>
        <p:spPr>
          <a:xfrm flipH="1">
            <a:off x="1419984" y="3767090"/>
            <a:ext cx="514350" cy="285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8" idx="0"/>
          </p:cNvCxnSpPr>
          <p:nvPr/>
        </p:nvCxnSpPr>
        <p:spPr>
          <a:xfrm>
            <a:off x="1934334" y="3767090"/>
            <a:ext cx="257175" cy="275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7" idx="2"/>
            <a:endCxn id="10" idx="0"/>
          </p:cNvCxnSpPr>
          <p:nvPr/>
        </p:nvCxnSpPr>
        <p:spPr>
          <a:xfrm flipH="1">
            <a:off x="1072321" y="4621949"/>
            <a:ext cx="347663" cy="402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8" idx="2"/>
            <a:endCxn id="11" idx="0"/>
          </p:cNvCxnSpPr>
          <p:nvPr/>
        </p:nvCxnSpPr>
        <p:spPr>
          <a:xfrm>
            <a:off x="2191509" y="4611237"/>
            <a:ext cx="0" cy="413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雲 31"/>
          <p:cNvSpPr/>
          <p:nvPr/>
        </p:nvSpPr>
        <p:spPr>
          <a:xfrm>
            <a:off x="491296" y="5753052"/>
            <a:ext cx="2371725" cy="809625"/>
          </a:xfrm>
          <a:prstGeom prst="cloud">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すべて</a:t>
            </a:r>
            <a:endParaRPr kumimoji="1" lang="en-US" altLang="ja-JP" dirty="0" smtClean="0"/>
          </a:p>
          <a:p>
            <a:pPr algn="ctr"/>
            <a:r>
              <a:rPr kumimoji="1" lang="ja-JP" altLang="en-US" dirty="0" smtClean="0"/>
              <a:t>割り当て失敗</a:t>
            </a:r>
            <a:endParaRPr kumimoji="1" lang="ja-JP" altLang="en-US" dirty="0"/>
          </a:p>
        </p:txBody>
      </p:sp>
      <p:cxnSp>
        <p:nvCxnSpPr>
          <p:cNvPr id="34" name="曲線コネクタ 33"/>
          <p:cNvCxnSpPr>
            <a:endCxn id="10" idx="1"/>
          </p:cNvCxnSpPr>
          <p:nvPr/>
        </p:nvCxnSpPr>
        <p:spPr>
          <a:xfrm rot="10800000" flipV="1">
            <a:off x="863531" y="2566939"/>
            <a:ext cx="1366079" cy="2546603"/>
          </a:xfrm>
          <a:prstGeom prst="curvedConnector2">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629409" y="2955083"/>
            <a:ext cx="790575" cy="56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制約</a:t>
            </a:r>
            <a:endParaRPr kumimoji="1" lang="ja-JP" altLang="en-US" sz="1600" dirty="0">
              <a:solidFill>
                <a:schemeClr val="tx1"/>
              </a:solidFill>
            </a:endParaRPr>
          </a:p>
        </p:txBody>
      </p:sp>
      <p:sp>
        <p:nvSpPr>
          <p:cNvPr id="36" name="右矢印 35"/>
          <p:cNvSpPr/>
          <p:nvPr/>
        </p:nvSpPr>
        <p:spPr>
          <a:xfrm>
            <a:off x="3505200" y="3846321"/>
            <a:ext cx="990600" cy="764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1" name="円/楕円 40"/>
              <p:cNvSpPr/>
              <p:nvPr/>
            </p:nvSpPr>
            <p:spPr>
              <a:xfrm>
                <a:off x="1639059" y="3136968"/>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r>
                            <a:rPr lang="en-US" altLang="ja-JP" b="0" i="1" smtClean="0">
                              <a:solidFill>
                                <a:schemeClr val="tx1"/>
                              </a:solidFill>
                              <a:latin typeface="Cambria Math"/>
                            </a:rPr>
                            <m:t>−1</m:t>
                          </m:r>
                        </m:sub>
                      </m:sSub>
                    </m:oMath>
                  </m:oMathPara>
                </a14:m>
                <a:endParaRPr kumimoji="1" lang="ja-JP" altLang="en-US" dirty="0"/>
              </a:p>
            </p:txBody>
          </p:sp>
        </mc:Choice>
        <mc:Fallback xmlns="">
          <p:sp>
            <p:nvSpPr>
              <p:cNvPr id="41" name="円/楕円 40"/>
              <p:cNvSpPr>
                <a:spLocks noRot="1" noChangeAspect="1" noMove="1" noResize="1" noEditPoints="1" noAdjustHandles="1" noChangeArrowheads="1" noChangeShapeType="1" noTextEdit="1"/>
              </p:cNvSpPr>
              <p:nvPr/>
            </p:nvSpPr>
            <p:spPr>
              <a:xfrm>
                <a:off x="1639059" y="3136968"/>
                <a:ext cx="590550" cy="609689"/>
              </a:xfrm>
              <a:prstGeom prst="ellipse">
                <a:avLst/>
              </a:prstGeom>
              <a:blipFill rotWithShape="1">
                <a:blip r:embed="rId4"/>
                <a:stretch>
                  <a:fillRect/>
                </a:stretch>
              </a:blipFill>
            </p:spPr>
            <p:txBody>
              <a:bodyPr/>
              <a:lstStyle/>
              <a:p>
                <a:r>
                  <a:rPr lang="ja-JP" altLang="en-US">
                    <a:noFill/>
                  </a:rPr>
                  <a:t> </a:t>
                </a:r>
              </a:p>
            </p:txBody>
          </p:sp>
        </mc:Fallback>
      </mc:AlternateContent>
      <p:cxnSp>
        <p:nvCxnSpPr>
          <p:cNvPr id="43" name="曲線コネクタ 42"/>
          <p:cNvCxnSpPr>
            <a:stCxn id="41" idx="2"/>
            <a:endCxn id="10" idx="2"/>
          </p:cNvCxnSpPr>
          <p:nvPr/>
        </p:nvCxnSpPr>
        <p:spPr>
          <a:xfrm rot="10800000" flipV="1">
            <a:off x="777047" y="3441813"/>
            <a:ext cx="862013" cy="1887288"/>
          </a:xfrm>
          <a:prstGeom prst="curvedConnector3">
            <a:avLst>
              <a:gd name="adj1" fmla="val 126519"/>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円/楕円 45"/>
              <p:cNvSpPr/>
              <p:nvPr/>
            </p:nvSpPr>
            <p:spPr>
              <a:xfrm>
                <a:off x="2210559" y="2280227"/>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0</m:t>
                          </m:r>
                        </m:sub>
                      </m:sSub>
                    </m:oMath>
                  </m:oMathPara>
                </a14:m>
                <a:endParaRPr kumimoji="1" lang="ja-JP" altLang="en-US" dirty="0"/>
              </a:p>
            </p:txBody>
          </p:sp>
        </mc:Choice>
        <mc:Fallback xmlns="">
          <p:sp>
            <p:nvSpPr>
              <p:cNvPr id="46" name="円/楕円 45"/>
              <p:cNvSpPr>
                <a:spLocks noRot="1" noChangeAspect="1" noMove="1" noResize="1" noEditPoints="1" noAdjustHandles="1" noChangeArrowheads="1" noChangeShapeType="1" noTextEdit="1"/>
              </p:cNvSpPr>
              <p:nvPr/>
            </p:nvSpPr>
            <p:spPr>
              <a:xfrm>
                <a:off x="2210559" y="2280227"/>
                <a:ext cx="590550" cy="609689"/>
              </a:xfrm>
              <a:prstGeom prst="ellipse">
                <a:avLst/>
              </a:prstGeom>
              <a:blipFill rotWithShape="1">
                <a:blip r:embed="rId5"/>
                <a:stretch>
                  <a:fillRect/>
                </a:stretch>
              </a:blipFill>
            </p:spPr>
            <p:txBody>
              <a:bodyPr/>
              <a:lstStyle/>
              <a:p>
                <a:r>
                  <a:rPr lang="ja-JP" altLang="en-US">
                    <a:noFill/>
                  </a:rPr>
                  <a:t> </a:t>
                </a:r>
              </a:p>
            </p:txBody>
          </p:sp>
        </mc:Fallback>
      </mc:AlternateContent>
      <p:sp>
        <p:nvSpPr>
          <p:cNvPr id="64" name="正方形/長方形 63"/>
          <p:cNvSpPr/>
          <p:nvPr/>
        </p:nvSpPr>
        <p:spPr>
          <a:xfrm>
            <a:off x="5529052" y="4091079"/>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3</a:t>
            </a:r>
            <a:endParaRPr kumimoji="1" lang="ja-JP" altLang="en-US" sz="2000" dirty="0">
              <a:solidFill>
                <a:schemeClr val="tx1"/>
              </a:solidFill>
            </a:endParaRPr>
          </a:p>
        </p:txBody>
      </p:sp>
      <p:sp>
        <p:nvSpPr>
          <p:cNvPr id="66" name="正方形/長方形 65"/>
          <p:cNvSpPr/>
          <p:nvPr/>
        </p:nvSpPr>
        <p:spPr>
          <a:xfrm>
            <a:off x="6887334" y="4034697"/>
            <a:ext cx="514350" cy="56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a:t>
            </a:r>
            <a:endParaRPr kumimoji="1" lang="ja-JP" altLang="en-US" sz="2000" dirty="0">
              <a:solidFill>
                <a:schemeClr val="tx1"/>
              </a:solidFill>
            </a:endParaRPr>
          </a:p>
        </p:txBody>
      </p:sp>
      <mc:AlternateContent xmlns:mc="http://schemas.openxmlformats.org/markup-compatibility/2006" xmlns:a14="http://schemas.microsoft.com/office/drawing/2010/main">
        <mc:Choice Requires="a14">
          <p:sp>
            <p:nvSpPr>
              <p:cNvPr id="67" name="円/楕円 66"/>
              <p:cNvSpPr/>
              <p:nvPr/>
            </p:nvSpPr>
            <p:spPr>
              <a:xfrm>
                <a:off x="5481428" y="5076057"/>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0</m:t>
                          </m:r>
                        </m:sub>
                      </m:sSub>
                    </m:oMath>
                  </m:oMathPara>
                </a14:m>
                <a:endParaRPr kumimoji="1" lang="ja-JP" altLang="en-US" dirty="0"/>
              </a:p>
            </p:txBody>
          </p:sp>
        </mc:Choice>
        <mc:Fallback xmlns="">
          <p:sp>
            <p:nvSpPr>
              <p:cNvPr id="67" name="円/楕円 66"/>
              <p:cNvSpPr>
                <a:spLocks noRot="1" noChangeAspect="1" noMove="1" noResize="1" noEditPoints="1" noAdjustHandles="1" noChangeArrowheads="1" noChangeShapeType="1" noTextEdit="1"/>
              </p:cNvSpPr>
              <p:nvPr/>
            </p:nvSpPr>
            <p:spPr>
              <a:xfrm>
                <a:off x="5481428" y="5076057"/>
                <a:ext cx="590550" cy="609689"/>
              </a:xfrm>
              <a:prstGeom prst="ellipse">
                <a:avLst/>
              </a:prstGeom>
              <a:blipFill rotWithShape="1">
                <a:blip r:embed="rId6"/>
                <a:stretch>
                  <a:fillRect/>
                </a:stretch>
              </a:blipFill>
            </p:spPr>
            <p:txBody>
              <a:bodyPr/>
              <a:lstStyle/>
              <a:p>
                <a:r>
                  <a:rPr lang="ja-JP" altLang="en-US">
                    <a:noFill/>
                  </a:rPr>
                  <a:t> </a:t>
                </a:r>
              </a:p>
            </p:txBody>
          </p:sp>
        </mc:Fallback>
      </mc:AlternateContent>
      <p:cxnSp>
        <p:nvCxnSpPr>
          <p:cNvPr id="70" name="直線コネクタ 69"/>
          <p:cNvCxnSpPr>
            <a:stCxn id="77" idx="4"/>
            <a:endCxn id="64" idx="0"/>
          </p:cNvCxnSpPr>
          <p:nvPr/>
        </p:nvCxnSpPr>
        <p:spPr>
          <a:xfrm flipH="1">
            <a:off x="5786227" y="3829046"/>
            <a:ext cx="297762" cy="26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曲線コネクタ 73"/>
          <p:cNvCxnSpPr>
            <a:stCxn id="79" idx="2"/>
            <a:endCxn id="77" idx="1"/>
          </p:cNvCxnSpPr>
          <p:nvPr/>
        </p:nvCxnSpPr>
        <p:spPr>
          <a:xfrm rot="10800000" flipV="1">
            <a:off x="5875199" y="2566938"/>
            <a:ext cx="564461" cy="741705"/>
          </a:xfrm>
          <a:prstGeom prst="curvedConnector2">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円/楕円 76"/>
              <p:cNvSpPr/>
              <p:nvPr/>
            </p:nvSpPr>
            <p:spPr>
              <a:xfrm>
                <a:off x="5788714" y="3219357"/>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77" name="円/楕円 76"/>
              <p:cNvSpPr>
                <a:spLocks noRot="1" noChangeAspect="1" noMove="1" noResize="1" noEditPoints="1" noAdjustHandles="1" noChangeArrowheads="1" noChangeShapeType="1" noTextEdit="1"/>
              </p:cNvSpPr>
              <p:nvPr/>
            </p:nvSpPr>
            <p:spPr>
              <a:xfrm>
                <a:off x="5788714" y="3219357"/>
                <a:ext cx="590550" cy="609689"/>
              </a:xfrm>
              <a:prstGeom prst="ellipse">
                <a:avLst/>
              </a:prstGeom>
              <a:blipFill rotWithShape="1">
                <a:blip r:embed="rId7"/>
                <a:stretch>
                  <a:fillRect/>
                </a:stretch>
              </a:blipFill>
            </p:spPr>
            <p:txBody>
              <a:bodyPr/>
              <a:lstStyle/>
              <a:p>
                <a:r>
                  <a:rPr lang="ja-JP" altLang="en-US">
                    <a:noFill/>
                  </a:rPr>
                  <a:t> </a:t>
                </a:r>
              </a:p>
            </p:txBody>
          </p:sp>
        </mc:Fallback>
      </mc:AlternateContent>
      <p:cxnSp>
        <p:nvCxnSpPr>
          <p:cNvPr id="78" name="曲線コネクタ 77"/>
          <p:cNvCxnSpPr>
            <a:stCxn id="77" idx="2"/>
            <a:endCxn id="67" idx="2"/>
          </p:cNvCxnSpPr>
          <p:nvPr/>
        </p:nvCxnSpPr>
        <p:spPr>
          <a:xfrm rot="10800000" flipV="1">
            <a:off x="5481428" y="3524202"/>
            <a:ext cx="307286" cy="1856700"/>
          </a:xfrm>
          <a:prstGeom prst="curvedConnector3">
            <a:avLst>
              <a:gd name="adj1" fmla="val 174393"/>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円/楕円 78"/>
              <p:cNvSpPr/>
              <p:nvPr/>
            </p:nvSpPr>
            <p:spPr>
              <a:xfrm>
                <a:off x="6439659" y="2262094"/>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r>
                            <a:rPr lang="en-US" altLang="ja-JP" b="0" i="1" smtClean="0">
                              <a:solidFill>
                                <a:schemeClr val="tx1"/>
                              </a:solidFill>
                              <a:latin typeface="Cambria Math"/>
                            </a:rPr>
                            <m:t>−1</m:t>
                          </m:r>
                        </m:sub>
                      </m:sSub>
                    </m:oMath>
                  </m:oMathPara>
                </a14:m>
                <a:endParaRPr kumimoji="1" lang="ja-JP" altLang="en-US" dirty="0"/>
              </a:p>
            </p:txBody>
          </p:sp>
        </mc:Choice>
        <mc:Fallback xmlns="">
          <p:sp>
            <p:nvSpPr>
              <p:cNvPr id="79" name="円/楕円 78"/>
              <p:cNvSpPr>
                <a:spLocks noRot="1" noChangeAspect="1" noMove="1" noResize="1" noEditPoints="1" noAdjustHandles="1" noChangeArrowheads="1" noChangeShapeType="1" noTextEdit="1"/>
              </p:cNvSpPr>
              <p:nvPr/>
            </p:nvSpPr>
            <p:spPr>
              <a:xfrm>
                <a:off x="6439659" y="2262094"/>
                <a:ext cx="590550" cy="609689"/>
              </a:xfrm>
              <a:prstGeom prst="ellipse">
                <a:avLst/>
              </a:prstGeom>
              <a:blipFill rotWithShape="1">
                <a:blip r:embed="rId8"/>
                <a:stretch>
                  <a:fillRect/>
                </a:stretch>
              </a:blipFill>
            </p:spPr>
            <p:txBody>
              <a:bodyPr/>
              <a:lstStyle/>
              <a:p>
                <a:r>
                  <a:rPr lang="ja-JP" altLang="en-US">
                    <a:noFill/>
                  </a:rPr>
                  <a:t> </a:t>
                </a:r>
              </a:p>
            </p:txBody>
          </p:sp>
        </mc:Fallback>
      </mc:AlternateContent>
      <p:cxnSp>
        <p:nvCxnSpPr>
          <p:cNvPr id="105" name="直線コネクタ 104"/>
          <p:cNvCxnSpPr>
            <a:stCxn id="64" idx="2"/>
            <a:endCxn id="67" idx="0"/>
          </p:cNvCxnSpPr>
          <p:nvPr/>
        </p:nvCxnSpPr>
        <p:spPr>
          <a:xfrm flipH="1">
            <a:off x="5776703" y="4660198"/>
            <a:ext cx="9524" cy="415859"/>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1" name="正方形/長方形 110"/>
          <p:cNvSpPr/>
          <p:nvPr/>
        </p:nvSpPr>
        <p:spPr>
          <a:xfrm>
            <a:off x="5507517" y="6017985"/>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5</a:t>
            </a:r>
            <a:endParaRPr kumimoji="1" lang="ja-JP" altLang="en-US" sz="2000" dirty="0">
              <a:solidFill>
                <a:schemeClr val="tx1"/>
              </a:solidFill>
            </a:endParaRPr>
          </a:p>
        </p:txBody>
      </p:sp>
      <p:cxnSp>
        <p:nvCxnSpPr>
          <p:cNvPr id="119" name="直線コネクタ 118"/>
          <p:cNvCxnSpPr>
            <a:stCxn id="67" idx="4"/>
            <a:endCxn id="111" idx="0"/>
          </p:cNvCxnSpPr>
          <p:nvPr/>
        </p:nvCxnSpPr>
        <p:spPr>
          <a:xfrm flipH="1">
            <a:off x="5764692" y="5685746"/>
            <a:ext cx="12011" cy="332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79" idx="4"/>
            <a:endCxn id="77" idx="0"/>
          </p:cNvCxnSpPr>
          <p:nvPr/>
        </p:nvCxnSpPr>
        <p:spPr>
          <a:xfrm flipH="1">
            <a:off x="6083989" y="2871783"/>
            <a:ext cx="650945" cy="347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59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ヒューリスティクスは絶対ではない。</a:t>
            </a:r>
            <a:endParaRPr kumimoji="1" lang="en-US" altLang="ja-JP" dirty="0" smtClean="0"/>
          </a:p>
          <a:p>
            <a:r>
              <a:rPr lang="ja-JP" altLang="en-US" dirty="0" smtClean="0"/>
              <a:t>ランダム化がないと、間違いのあるヒューリスティクスは必ず間違う。</a:t>
            </a:r>
            <a:endParaRPr lang="en-US" altLang="ja-JP" dirty="0" smtClean="0"/>
          </a:p>
          <a:p>
            <a:r>
              <a:rPr kumimoji="1" lang="ja-JP" altLang="en-US" dirty="0"/>
              <a:t>間違った場合</a:t>
            </a:r>
            <a:r>
              <a:rPr kumimoji="1" lang="ja-JP" altLang="en-US" dirty="0" smtClean="0"/>
              <a:t>のペナルティは</a:t>
            </a:r>
            <a:r>
              <a:rPr lang="ja-JP" altLang="en-US" dirty="0"/>
              <a:t>非常に</a:t>
            </a:r>
            <a:r>
              <a:rPr kumimoji="1" lang="ja-JP" altLang="en-US" dirty="0" smtClean="0"/>
              <a:t>大きい </a:t>
            </a:r>
            <a:r>
              <a:rPr kumimoji="1" lang="en-US" altLang="ja-JP" dirty="0" smtClean="0"/>
              <a:t>(</a:t>
            </a:r>
            <a:r>
              <a:rPr kumimoji="1" lang="ja-JP" altLang="en-US" dirty="0" smtClean="0"/>
              <a:t>裾の重い挙動</a:t>
            </a:r>
            <a:r>
              <a:rPr lang="en-US" altLang="ja-JP" dirty="0"/>
              <a:t>)</a:t>
            </a:r>
            <a:endParaRPr kumimoji="1" lang="ja-JP" altLang="en-US" dirty="0"/>
          </a:p>
        </p:txBody>
      </p:sp>
      <p:sp>
        <p:nvSpPr>
          <p:cNvPr id="3" name="タイトル 2"/>
          <p:cNvSpPr>
            <a:spLocks noGrp="1"/>
          </p:cNvSpPr>
          <p:nvPr>
            <p:ph type="title"/>
          </p:nvPr>
        </p:nvSpPr>
        <p:spPr/>
        <p:txBody>
          <a:bodyPr/>
          <a:lstStyle/>
          <a:p>
            <a:r>
              <a:rPr lang="ja-JP" altLang="en-US" dirty="0"/>
              <a:t>ランダム</a:t>
            </a:r>
            <a:r>
              <a:rPr lang="ja-JP" altLang="en-US" dirty="0" smtClean="0"/>
              <a:t>化</a:t>
            </a:r>
            <a:endParaRPr kumimoji="1" lang="ja-JP" altLang="en-US" dirty="0"/>
          </a:p>
        </p:txBody>
      </p:sp>
      <p:cxnSp>
        <p:nvCxnSpPr>
          <p:cNvPr id="7" name="直線矢印コネクタ 6"/>
          <p:cNvCxnSpPr/>
          <p:nvPr/>
        </p:nvCxnSpPr>
        <p:spPr>
          <a:xfrm>
            <a:off x="2600325" y="4829175"/>
            <a:ext cx="46005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1524000" y="4829175"/>
            <a:ext cx="10763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a:off x="2343150" y="3086100"/>
            <a:ext cx="4686299" cy="1343025"/>
          </a:xfrm>
          <a:custGeom>
            <a:avLst/>
            <a:gdLst>
              <a:gd name="connsiteX0" fmla="*/ 0 w 5372100"/>
              <a:gd name="connsiteY0" fmla="*/ 0 h 1343025"/>
              <a:gd name="connsiteX1" fmla="*/ 1485900 w 5372100"/>
              <a:gd name="connsiteY1" fmla="*/ 952500 h 1343025"/>
              <a:gd name="connsiteX2" fmla="*/ 5324475 w 5372100"/>
              <a:gd name="connsiteY2" fmla="*/ 1343025 h 1343025"/>
              <a:gd name="connsiteX3" fmla="*/ 5324475 w 5372100"/>
              <a:gd name="connsiteY3" fmla="*/ 1343025 h 1343025"/>
              <a:gd name="connsiteX4" fmla="*/ 5372100 w 5372100"/>
              <a:gd name="connsiteY4" fmla="*/ 1333500 h 1343025"/>
              <a:gd name="connsiteX0" fmla="*/ 0 w 5324475"/>
              <a:gd name="connsiteY0" fmla="*/ 0 h 1343025"/>
              <a:gd name="connsiteX1" fmla="*/ 1485900 w 5324475"/>
              <a:gd name="connsiteY1" fmla="*/ 952500 h 1343025"/>
              <a:gd name="connsiteX2" fmla="*/ 5324475 w 5324475"/>
              <a:gd name="connsiteY2" fmla="*/ 1343025 h 1343025"/>
              <a:gd name="connsiteX3" fmla="*/ 5324475 w 5324475"/>
              <a:gd name="connsiteY3" fmla="*/ 1343025 h 1343025"/>
            </a:gdLst>
            <a:ahLst/>
            <a:cxnLst>
              <a:cxn ang="0">
                <a:pos x="connsiteX0" y="connsiteY0"/>
              </a:cxn>
              <a:cxn ang="0">
                <a:pos x="connsiteX1" y="connsiteY1"/>
              </a:cxn>
              <a:cxn ang="0">
                <a:pos x="connsiteX2" y="connsiteY2"/>
              </a:cxn>
              <a:cxn ang="0">
                <a:pos x="connsiteX3" y="connsiteY3"/>
              </a:cxn>
            </a:cxnLst>
            <a:rect l="l" t="t" r="r" b="b"/>
            <a:pathLst>
              <a:path w="5324475" h="1343025">
                <a:moveTo>
                  <a:pt x="0" y="0"/>
                </a:moveTo>
                <a:cubicBezTo>
                  <a:pt x="299244" y="364331"/>
                  <a:pt x="598488" y="728663"/>
                  <a:pt x="1485900" y="952500"/>
                </a:cubicBezTo>
                <a:cubicBezTo>
                  <a:pt x="2373312" y="1176337"/>
                  <a:pt x="5324475" y="1343025"/>
                  <a:pt x="5324475" y="1343025"/>
                </a:cubicBezTo>
                <a:lnTo>
                  <a:pt x="5324475" y="13430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72250" y="4905375"/>
            <a:ext cx="1107996" cy="369332"/>
          </a:xfrm>
          <a:prstGeom prst="rect">
            <a:avLst/>
          </a:prstGeom>
          <a:noFill/>
        </p:spPr>
        <p:txBody>
          <a:bodyPr wrap="none" rtlCol="0">
            <a:spAutoFit/>
          </a:bodyPr>
          <a:lstStyle/>
          <a:p>
            <a:r>
              <a:rPr lang="ja-JP" altLang="en-US" dirty="0"/>
              <a:t>実行時間</a:t>
            </a:r>
            <a:endParaRPr kumimoji="1" lang="ja-JP" altLang="en-US" dirty="0"/>
          </a:p>
        </p:txBody>
      </p:sp>
      <p:cxnSp>
        <p:nvCxnSpPr>
          <p:cNvPr id="17" name="直線矢印コネクタ 16"/>
          <p:cNvCxnSpPr/>
          <p:nvPr/>
        </p:nvCxnSpPr>
        <p:spPr>
          <a:xfrm flipV="1">
            <a:off x="1400175" y="2981325"/>
            <a:ext cx="0" cy="1781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19100" y="2611993"/>
            <a:ext cx="2412840" cy="369332"/>
          </a:xfrm>
          <a:prstGeom prst="rect">
            <a:avLst/>
          </a:prstGeom>
          <a:noFill/>
        </p:spPr>
        <p:txBody>
          <a:bodyPr wrap="none" rtlCol="0">
            <a:spAutoFit/>
          </a:bodyPr>
          <a:lstStyle/>
          <a:p>
            <a:r>
              <a:rPr lang="ja-JP" altLang="en-US" dirty="0" smtClean="0"/>
              <a:t>探索が終わらない確率</a:t>
            </a:r>
            <a:endParaRPr kumimoji="1" lang="ja-JP" altLang="en-US" dirty="0"/>
          </a:p>
        </p:txBody>
      </p:sp>
      <p:cxnSp>
        <p:nvCxnSpPr>
          <p:cNvPr id="20" name="直線矢印コネクタ 19"/>
          <p:cNvCxnSpPr/>
          <p:nvPr/>
        </p:nvCxnSpPr>
        <p:spPr>
          <a:xfrm>
            <a:off x="7200900" y="4429125"/>
            <a:ext cx="0" cy="2952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線吹き出し 1 (枠付き) 20"/>
          <p:cNvSpPr/>
          <p:nvPr/>
        </p:nvSpPr>
        <p:spPr>
          <a:xfrm>
            <a:off x="4505326" y="2796659"/>
            <a:ext cx="1924050" cy="740807"/>
          </a:xfrm>
          <a:prstGeom prst="borderCallout1">
            <a:avLst>
              <a:gd name="adj1" fmla="val 49593"/>
              <a:gd name="adj2" fmla="val 104388"/>
              <a:gd name="adj3" fmla="val 204489"/>
              <a:gd name="adj4" fmla="val 139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十分に早くは</a:t>
            </a:r>
            <a:endParaRPr kumimoji="1" lang="en-US" altLang="ja-JP" dirty="0" smtClean="0"/>
          </a:p>
          <a:p>
            <a:pPr algn="ctr"/>
            <a:r>
              <a:rPr kumimoji="1" lang="ja-JP" altLang="en-US" dirty="0" smtClean="0"/>
              <a:t>減少しない</a:t>
            </a:r>
            <a:endParaRPr kumimoji="1" lang="ja-JP" altLang="en-US" dirty="0"/>
          </a:p>
        </p:txBody>
      </p:sp>
      <p:sp>
        <p:nvSpPr>
          <p:cNvPr id="22" name="テキスト ボックス 21"/>
          <p:cNvSpPr txBox="1"/>
          <p:nvPr/>
        </p:nvSpPr>
        <p:spPr>
          <a:xfrm>
            <a:off x="5717390" y="5431638"/>
            <a:ext cx="3185487" cy="646331"/>
          </a:xfrm>
          <a:prstGeom prst="rect">
            <a:avLst/>
          </a:prstGeom>
          <a:noFill/>
          <a:ln>
            <a:solidFill>
              <a:schemeClr val="accent2"/>
            </a:solidFill>
          </a:ln>
        </p:spPr>
        <p:txBody>
          <a:bodyPr wrap="none" rtlCol="0">
            <a:spAutoFit/>
          </a:bodyPr>
          <a:lstStyle/>
          <a:p>
            <a:r>
              <a:rPr lang="ja-JP" altLang="en-US" dirty="0" smtClean="0"/>
              <a:t>組み合わせ探索問題では、</a:t>
            </a:r>
            <a:endParaRPr lang="en-US" altLang="ja-JP" dirty="0" smtClean="0"/>
          </a:p>
          <a:p>
            <a:r>
              <a:rPr lang="ja-JP" altLang="en-US" dirty="0"/>
              <a:t>最悪</a:t>
            </a:r>
            <a:r>
              <a:rPr lang="ja-JP" altLang="en-US" dirty="0" smtClean="0"/>
              <a:t>の実行時間は指数関数的</a:t>
            </a:r>
            <a:endParaRPr lang="en-US" altLang="ja-JP" dirty="0" smtClean="0"/>
          </a:p>
        </p:txBody>
      </p:sp>
    </p:spTree>
    <p:extLst>
      <p:ext uri="{BB962C8B-B14F-4D97-AF65-F5344CB8AC3E}">
        <p14:creationId xmlns:p14="http://schemas.microsoft.com/office/powerpoint/2010/main" val="504379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実</a:t>
            </a:r>
            <a:r>
              <a:rPr lang="ja-JP" altLang="en-US" dirty="0" smtClean="0"/>
              <a:t>世界の問題では、解くのが簡単な部分と難しい部分が混在している。</a:t>
            </a:r>
            <a:endParaRPr lang="en-US" altLang="ja-JP" dirty="0" smtClean="0"/>
          </a:p>
          <a:p>
            <a:r>
              <a:rPr lang="ja-JP" altLang="en-US" dirty="0"/>
              <a:t>難しい</a:t>
            </a:r>
            <a:r>
              <a:rPr lang="ja-JP" altLang="en-US" dirty="0" smtClean="0"/>
              <a:t>部分は、探索の前半で解くべき。</a:t>
            </a:r>
            <a:endParaRPr lang="en-US" altLang="ja-JP" dirty="0" smtClean="0"/>
          </a:p>
          <a:p>
            <a:r>
              <a:rPr lang="ja-JP" altLang="en-US" dirty="0"/>
              <a:t>探索中</a:t>
            </a:r>
            <a:r>
              <a:rPr lang="ja-JP" altLang="en-US" dirty="0" smtClean="0"/>
              <a:t>の失敗を数えることで本当に難しい部分を抽出できる。</a:t>
            </a:r>
            <a:endParaRPr lang="en-US" altLang="ja-JP" dirty="0" smtClean="0"/>
          </a:p>
        </p:txBody>
      </p:sp>
      <p:sp>
        <p:nvSpPr>
          <p:cNvPr id="3" name="タイトル 2"/>
          <p:cNvSpPr>
            <a:spLocks noGrp="1"/>
          </p:cNvSpPr>
          <p:nvPr>
            <p:ph type="title"/>
          </p:nvPr>
        </p:nvSpPr>
        <p:spPr/>
        <p:txBody>
          <a:bodyPr/>
          <a:lstStyle/>
          <a:p>
            <a:r>
              <a:rPr lang="ja-JP" altLang="en-US" dirty="0" smtClean="0"/>
              <a:t>探索で得られた情報の利用</a:t>
            </a:r>
            <a:endParaRPr kumimoji="1" lang="ja-JP" altLang="en-US" dirty="0"/>
          </a:p>
        </p:txBody>
      </p:sp>
      <p:sp>
        <p:nvSpPr>
          <p:cNvPr id="4" name="正方形/長方形 3"/>
          <p:cNvSpPr/>
          <p:nvPr/>
        </p:nvSpPr>
        <p:spPr>
          <a:xfrm>
            <a:off x="1162809" y="4052830"/>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rPr>
              <a:t>1</a:t>
            </a:r>
            <a:endParaRPr kumimoji="1" lang="ja-JP" altLang="en-US" sz="2000" dirty="0">
              <a:solidFill>
                <a:schemeClr val="tx1"/>
              </a:solidFill>
            </a:endParaRPr>
          </a:p>
        </p:txBody>
      </p:sp>
      <p:sp>
        <p:nvSpPr>
          <p:cNvPr id="5" name="正方形/長方形 4"/>
          <p:cNvSpPr/>
          <p:nvPr/>
        </p:nvSpPr>
        <p:spPr>
          <a:xfrm>
            <a:off x="1934334" y="4042118"/>
            <a:ext cx="514350" cy="5691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2</a:t>
            </a:r>
            <a:endParaRPr kumimoji="1" lang="ja-JP" altLang="en-US" sz="2000" dirty="0">
              <a:solidFill>
                <a:schemeClr val="tx1"/>
              </a:solidFill>
            </a:endParaRPr>
          </a:p>
        </p:txBody>
      </p:sp>
      <p:sp>
        <p:nvSpPr>
          <p:cNvPr id="6" name="正方形/長方形 5"/>
          <p:cNvSpPr/>
          <p:nvPr/>
        </p:nvSpPr>
        <p:spPr>
          <a:xfrm>
            <a:off x="2658234" y="4052830"/>
            <a:ext cx="514350" cy="569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rPr>
              <a:t>…</a:t>
            </a:r>
            <a:endParaRPr kumimoji="1" lang="ja-JP" altLang="en-US" sz="2000" dirty="0">
              <a:solidFill>
                <a:schemeClr val="tx1"/>
              </a:solidFill>
            </a:endParaRPr>
          </a:p>
        </p:txBody>
      </p:sp>
      <mc:AlternateContent xmlns:mc="http://schemas.openxmlformats.org/markup-compatibility/2006" xmlns:a14="http://schemas.microsoft.com/office/drawing/2010/main">
        <mc:Choice Requires="a14">
          <p:sp>
            <p:nvSpPr>
              <p:cNvPr id="7" name="円/楕円 6"/>
              <p:cNvSpPr/>
              <p:nvPr/>
            </p:nvSpPr>
            <p:spPr>
              <a:xfrm>
                <a:off x="777046" y="5024256"/>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7" name="円/楕円 6"/>
              <p:cNvSpPr>
                <a:spLocks noRot="1" noChangeAspect="1" noMove="1" noResize="1" noEditPoints="1" noAdjustHandles="1" noChangeArrowheads="1" noChangeShapeType="1" noTextEdit="1"/>
              </p:cNvSpPr>
              <p:nvPr/>
            </p:nvSpPr>
            <p:spPr>
              <a:xfrm>
                <a:off x="777046" y="5024256"/>
                <a:ext cx="590550" cy="609689"/>
              </a:xfrm>
              <a:prstGeom prst="ellipse">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円/楕円 7"/>
              <p:cNvSpPr/>
              <p:nvPr/>
            </p:nvSpPr>
            <p:spPr>
              <a:xfrm>
                <a:off x="1896234" y="5024256"/>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sub>
                      </m:sSub>
                    </m:oMath>
                  </m:oMathPara>
                </a14:m>
                <a:endParaRPr kumimoji="1" lang="ja-JP" altLang="en-US" dirty="0"/>
              </a:p>
            </p:txBody>
          </p:sp>
        </mc:Choice>
        <mc:Fallback xmlns="">
          <p:sp>
            <p:nvSpPr>
              <p:cNvPr id="8" name="円/楕円 7"/>
              <p:cNvSpPr>
                <a:spLocks noRot="1" noChangeAspect="1" noMove="1" noResize="1" noEditPoints="1" noAdjustHandles="1" noChangeArrowheads="1" noChangeShapeType="1" noTextEdit="1"/>
              </p:cNvSpPr>
              <p:nvPr/>
            </p:nvSpPr>
            <p:spPr>
              <a:xfrm>
                <a:off x="1896234" y="5024256"/>
                <a:ext cx="590550" cy="609689"/>
              </a:xfrm>
              <a:prstGeom prst="ellipse">
                <a:avLst/>
              </a:prstGeom>
              <a:blipFill rotWithShape="1">
                <a:blip r:embed="rId3"/>
                <a:stretch>
                  <a:fillRect/>
                </a:stretch>
              </a:blipFill>
            </p:spPr>
            <p:txBody>
              <a:bodyPr/>
              <a:lstStyle/>
              <a:p>
                <a:r>
                  <a:rPr lang="ja-JP" altLang="en-US">
                    <a:noFill/>
                  </a:rPr>
                  <a:t> </a:t>
                </a:r>
              </a:p>
            </p:txBody>
          </p:sp>
        </mc:Fallback>
      </mc:AlternateContent>
      <p:cxnSp>
        <p:nvCxnSpPr>
          <p:cNvPr id="9" name="直線コネクタ 8"/>
          <p:cNvCxnSpPr>
            <a:stCxn id="19" idx="4"/>
            <a:endCxn id="17" idx="0"/>
          </p:cNvCxnSpPr>
          <p:nvPr/>
        </p:nvCxnSpPr>
        <p:spPr>
          <a:xfrm flipH="1">
            <a:off x="1934334" y="2889916"/>
            <a:ext cx="362709" cy="2470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4" idx="0"/>
          </p:cNvCxnSpPr>
          <p:nvPr/>
        </p:nvCxnSpPr>
        <p:spPr>
          <a:xfrm flipH="1">
            <a:off x="1419984" y="3767090"/>
            <a:ext cx="514350" cy="285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5" idx="0"/>
          </p:cNvCxnSpPr>
          <p:nvPr/>
        </p:nvCxnSpPr>
        <p:spPr>
          <a:xfrm>
            <a:off x="1934334" y="3767090"/>
            <a:ext cx="257175" cy="275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4" idx="2"/>
            <a:endCxn id="7" idx="0"/>
          </p:cNvCxnSpPr>
          <p:nvPr/>
        </p:nvCxnSpPr>
        <p:spPr>
          <a:xfrm flipH="1">
            <a:off x="1072321" y="4621949"/>
            <a:ext cx="347663" cy="402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5" idx="2"/>
            <a:endCxn id="8" idx="0"/>
          </p:cNvCxnSpPr>
          <p:nvPr/>
        </p:nvCxnSpPr>
        <p:spPr>
          <a:xfrm>
            <a:off x="2191509" y="4611237"/>
            <a:ext cx="0" cy="413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雲 13"/>
          <p:cNvSpPr/>
          <p:nvPr/>
        </p:nvSpPr>
        <p:spPr>
          <a:xfrm>
            <a:off x="491296" y="5753052"/>
            <a:ext cx="2371725" cy="809625"/>
          </a:xfrm>
          <a:prstGeom prst="cloud">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割り当て失敗</a:t>
            </a:r>
            <a:endParaRPr kumimoji="1" lang="ja-JP" altLang="en-US" dirty="0"/>
          </a:p>
        </p:txBody>
      </p:sp>
      <mc:AlternateContent xmlns:mc="http://schemas.openxmlformats.org/markup-compatibility/2006" xmlns:a14="http://schemas.microsoft.com/office/drawing/2010/main">
        <mc:Choice Requires="a14">
          <p:sp>
            <p:nvSpPr>
              <p:cNvPr id="17" name="円/楕円 16"/>
              <p:cNvSpPr/>
              <p:nvPr/>
            </p:nvSpPr>
            <p:spPr>
              <a:xfrm>
                <a:off x="1639059" y="3136968"/>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𝑖</m:t>
                          </m:r>
                          <m:r>
                            <a:rPr lang="en-US" altLang="ja-JP" b="0" i="1" smtClean="0">
                              <a:solidFill>
                                <a:schemeClr val="tx1"/>
                              </a:solidFill>
                              <a:latin typeface="Cambria Math"/>
                            </a:rPr>
                            <m:t>−1</m:t>
                          </m:r>
                        </m:sub>
                      </m:sSub>
                    </m:oMath>
                  </m:oMathPara>
                </a14:m>
                <a:endParaRPr kumimoji="1" lang="ja-JP" altLang="en-US" dirty="0"/>
              </a:p>
            </p:txBody>
          </p:sp>
        </mc:Choice>
        <mc:Fallback xmlns="">
          <p:sp>
            <p:nvSpPr>
              <p:cNvPr id="17" name="円/楕円 16"/>
              <p:cNvSpPr>
                <a:spLocks noRot="1" noChangeAspect="1" noMove="1" noResize="1" noEditPoints="1" noAdjustHandles="1" noChangeArrowheads="1" noChangeShapeType="1" noTextEdit="1"/>
              </p:cNvSpPr>
              <p:nvPr/>
            </p:nvSpPr>
            <p:spPr>
              <a:xfrm>
                <a:off x="1639059" y="3136968"/>
                <a:ext cx="590550" cy="609689"/>
              </a:xfrm>
              <a:prstGeom prst="ellipse">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円/楕円 18"/>
              <p:cNvSpPr/>
              <p:nvPr/>
            </p:nvSpPr>
            <p:spPr>
              <a:xfrm>
                <a:off x="2001768" y="2280227"/>
                <a:ext cx="590550" cy="609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chemeClr val="tx1"/>
                              </a:solidFill>
                              <a:latin typeface="Cambria Math"/>
                            </a:rPr>
                          </m:ctrlPr>
                        </m:sSubPr>
                        <m:e>
                          <m:r>
                            <a:rPr lang="en-US" altLang="ja-JP" i="1">
                              <a:solidFill>
                                <a:schemeClr val="tx1"/>
                              </a:solidFill>
                              <a:latin typeface="Cambria Math"/>
                            </a:rPr>
                            <m:t>𝑣</m:t>
                          </m:r>
                        </m:e>
                        <m:sub>
                          <m:r>
                            <a:rPr lang="en-US" altLang="ja-JP" b="0" i="1" smtClean="0">
                              <a:solidFill>
                                <a:schemeClr val="tx1"/>
                              </a:solidFill>
                              <a:latin typeface="Cambria Math"/>
                            </a:rPr>
                            <m:t>0</m:t>
                          </m:r>
                        </m:sub>
                      </m:sSub>
                    </m:oMath>
                  </m:oMathPara>
                </a14:m>
                <a:endParaRPr kumimoji="1" lang="ja-JP" altLang="en-US" dirty="0"/>
              </a:p>
            </p:txBody>
          </p:sp>
        </mc:Choice>
        <mc:Fallback xmlns="">
          <p:sp>
            <p:nvSpPr>
              <p:cNvPr id="19" name="円/楕円 18"/>
              <p:cNvSpPr>
                <a:spLocks noRot="1" noChangeAspect="1" noMove="1" noResize="1" noEditPoints="1" noAdjustHandles="1" noChangeArrowheads="1" noChangeShapeType="1" noTextEdit="1"/>
              </p:cNvSpPr>
              <p:nvPr/>
            </p:nvSpPr>
            <p:spPr>
              <a:xfrm>
                <a:off x="2001768" y="2280227"/>
                <a:ext cx="590550" cy="609689"/>
              </a:xfrm>
              <a:prstGeom prst="ellipse">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6"/>
              <p:cNvSpPr txBox="1">
                <a:spLocks noChangeArrowheads="1"/>
              </p:cNvSpPr>
              <p:nvPr/>
            </p:nvSpPr>
            <p:spPr bwMode="auto">
              <a:xfrm>
                <a:off x="4200524" y="5840026"/>
                <a:ext cx="4524375" cy="646331"/>
              </a:xfrm>
              <a:prstGeom prst="rect">
                <a:avLst/>
              </a:prstGeom>
              <a:noFill/>
              <a:ln w="9525">
                <a:noFill/>
                <a:miter lim="800000"/>
                <a:headEnd/>
                <a:tailEnd/>
              </a:ln>
            </p:spPr>
            <p:txBody>
              <a:bodyPr wrap="square">
                <a:spAutoFit/>
              </a:bodyPr>
              <a:lstStyle/>
              <a:p>
                <a14:m>
                  <m:oMath xmlns:m="http://schemas.openxmlformats.org/officeDocument/2006/math">
                    <m:sSub>
                      <m:sSubPr>
                        <m:ctrlPr>
                          <a:rPr lang="en-US" altLang="ja-JP" b="0" i="1" smtClean="0">
                            <a:latin typeface="Cambria Math"/>
                          </a:rPr>
                        </m:ctrlPr>
                      </m:sSubPr>
                      <m:e>
                        <m:r>
                          <a:rPr lang="en-US" altLang="ja-JP" b="0" i="1" smtClean="0">
                            <a:latin typeface="Cambria Math"/>
                          </a:rPr>
                          <m:t>𝑣</m:t>
                        </m:r>
                      </m:e>
                      <m:sub>
                        <m:r>
                          <a:rPr lang="en-US" altLang="ja-JP" b="0" i="1" smtClean="0">
                            <a:latin typeface="Cambria Math"/>
                          </a:rPr>
                          <m:t>𝑖</m:t>
                        </m:r>
                      </m:sub>
                    </m:sSub>
                  </m:oMath>
                </a14:m>
                <a:r>
                  <a:rPr lang="ja-JP" altLang="en-US" dirty="0" smtClean="0">
                    <a:latin typeface="HGP創英角ｺﾞｼｯｸUB" pitchFamily="50" charset="-128"/>
                  </a:rPr>
                  <a:t>は早めに決定するべきと判断する</a:t>
                </a:r>
                <a:endParaRPr lang="en-US" altLang="ja-JP" dirty="0" smtClean="0">
                  <a:latin typeface="HGP創英角ｺﾞｼｯｸUB" pitchFamily="50" charset="-128"/>
                </a:endParaRPr>
              </a:p>
              <a:p>
                <a:r>
                  <a:rPr lang="en-US" altLang="ja-JP" dirty="0" smtClean="0">
                    <a:latin typeface="HGP創英角ｺﾞｼｯｸUB" pitchFamily="50" charset="-128"/>
                  </a:rPr>
                  <a:t>(</a:t>
                </a:r>
                <a:r>
                  <a:rPr lang="ja-JP" altLang="en-US" dirty="0" smtClean="0">
                    <a:latin typeface="HGP創英角ｺﾞｼｯｸUB" pitchFamily="50" charset="-128"/>
                  </a:rPr>
                  <a:t>ランダム化によって全体的な判断といえる</a:t>
                </a:r>
                <a:r>
                  <a:rPr lang="en-US" altLang="ja-JP" dirty="0" smtClean="0">
                    <a:latin typeface="HGP創英角ｺﾞｼｯｸUB" pitchFamily="50" charset="-128"/>
                  </a:rPr>
                  <a:t>)</a:t>
                </a:r>
                <a:endParaRPr lang="ja-JP" altLang="en-US" dirty="0">
                  <a:latin typeface="HGP創英角ｺﾞｼｯｸUB" pitchFamily="50" charset="-128"/>
                </a:endParaRPr>
              </a:p>
            </p:txBody>
          </p:sp>
        </mc:Choice>
        <mc:Fallback xmlns="">
          <p:sp>
            <p:nvSpPr>
              <p:cNvPr id="21" name="テキスト ボックス 26"/>
              <p:cNvSpPr txBox="1">
                <a:spLocks noRot="1" noChangeAspect="1" noMove="1" noResize="1" noEditPoints="1" noAdjustHandles="1" noChangeArrowheads="1" noChangeShapeType="1" noTextEdit="1"/>
              </p:cNvSpPr>
              <p:nvPr/>
            </p:nvSpPr>
            <p:spPr bwMode="auto">
              <a:xfrm>
                <a:off x="4200524" y="5840026"/>
                <a:ext cx="4524375" cy="646331"/>
              </a:xfrm>
              <a:prstGeom prst="rect">
                <a:avLst/>
              </a:prstGeom>
              <a:blipFill rotWithShape="1">
                <a:blip r:embed="rId6"/>
                <a:stretch>
                  <a:fillRect l="-1078" t="-6604" b="-14151"/>
                </a:stretch>
              </a:blipFill>
              <a:ln w="9525">
                <a:noFill/>
                <a:miter lim="800000"/>
                <a:headEnd/>
                <a:tailEnd/>
              </a:ln>
            </p:spPr>
            <p:txBody>
              <a:bodyPr/>
              <a:lstStyle/>
              <a:p>
                <a:r>
                  <a:rPr lang="ja-JP" altLang="en-US">
                    <a:noFill/>
                  </a:rPr>
                  <a:t> </a:t>
                </a:r>
              </a:p>
            </p:txBody>
          </p:sp>
        </mc:Fallback>
      </mc:AlternateContent>
      <p:sp>
        <p:nvSpPr>
          <p:cNvPr id="23" name="右矢印 22"/>
          <p:cNvSpPr/>
          <p:nvPr/>
        </p:nvSpPr>
        <p:spPr>
          <a:xfrm>
            <a:off x="3076575" y="5721441"/>
            <a:ext cx="990600" cy="764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410944" y="2709631"/>
            <a:ext cx="3576620" cy="1200329"/>
          </a:xfrm>
          <a:prstGeom prst="rect">
            <a:avLst/>
          </a:prstGeom>
          <a:noFill/>
          <a:ln>
            <a:solidFill>
              <a:schemeClr val="accent2"/>
            </a:solidFill>
          </a:ln>
        </p:spPr>
        <p:txBody>
          <a:bodyPr wrap="none" rtlCol="0">
            <a:spAutoFit/>
          </a:bodyPr>
          <a:lstStyle/>
          <a:p>
            <a:r>
              <a:rPr lang="en-US" altLang="ja-JP" dirty="0" smtClean="0"/>
              <a:t>First Fail Principle </a:t>
            </a:r>
            <a:r>
              <a:rPr lang="ja-JP" altLang="en-US" dirty="0" smtClean="0"/>
              <a:t>の</a:t>
            </a:r>
            <a:r>
              <a:rPr lang="ja-JP" altLang="en-US" dirty="0"/>
              <a:t>拡張といえる</a:t>
            </a:r>
            <a:endParaRPr lang="en-US" altLang="ja-JP" dirty="0" smtClean="0"/>
          </a:p>
          <a:p>
            <a:pPr marL="285750" indent="-285750">
              <a:buFont typeface="Arial" panose="020B0604020202020204" pitchFamily="34" charset="0"/>
              <a:buChar char="•"/>
            </a:pPr>
            <a:r>
              <a:rPr lang="ja-JP" altLang="en-US" dirty="0" smtClean="0"/>
              <a:t>最も選択肢の少ない変数</a:t>
            </a:r>
            <a:endParaRPr lang="en-US" altLang="ja-JP" dirty="0" smtClean="0"/>
          </a:p>
          <a:p>
            <a:pPr marL="285750" indent="-285750">
              <a:buFont typeface="Arial" panose="020B0604020202020204" pitchFamily="34" charset="0"/>
              <a:buChar char="•"/>
            </a:pPr>
            <a:r>
              <a:rPr lang="ja-JP" altLang="en-US" dirty="0" smtClean="0"/>
              <a:t>最も制約された変数</a:t>
            </a:r>
            <a:endParaRPr lang="en-US" altLang="ja-JP" dirty="0" smtClean="0"/>
          </a:p>
          <a:p>
            <a:pPr marL="285750" indent="-285750">
              <a:buFont typeface="Arial" panose="020B0604020202020204" pitchFamily="34" charset="0"/>
              <a:buChar char="•"/>
            </a:pPr>
            <a:r>
              <a:rPr lang="en-US" altLang="ja-JP" dirty="0" smtClean="0"/>
              <a:t>…</a:t>
            </a:r>
            <a:r>
              <a:rPr lang="en-US" altLang="ja-JP" dirty="0" err="1" smtClean="0"/>
              <a:t>etc</a:t>
            </a:r>
            <a:endParaRPr lang="en-US" altLang="ja-JP" dirty="0" smtClean="0"/>
          </a:p>
        </p:txBody>
      </p:sp>
    </p:spTree>
    <p:extLst>
      <p:ext uri="{BB962C8B-B14F-4D97-AF65-F5344CB8AC3E}">
        <p14:creationId xmlns:p14="http://schemas.microsoft.com/office/powerpoint/2010/main" val="1187447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局所探索</a:t>
            </a:r>
            <a:endParaRPr kumimoji="1" lang="ja-JP" altLang="en-US" dirty="0"/>
          </a:p>
        </p:txBody>
      </p:sp>
      <p:pic>
        <p:nvPicPr>
          <p:cNvPr id="5" name="Picture 1"/>
          <p:cNvPicPr>
            <a:picLocks noChangeAspect="1" noChangeArrowheads="1"/>
          </p:cNvPicPr>
          <p:nvPr/>
        </p:nvPicPr>
        <p:blipFill>
          <a:blip r:embed="rId2"/>
          <a:srcRect/>
          <a:stretch>
            <a:fillRect/>
          </a:stretch>
        </p:blipFill>
        <p:spPr bwMode="auto">
          <a:xfrm>
            <a:off x="1624013" y="1744663"/>
            <a:ext cx="3362325" cy="333375"/>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1624013" y="3222625"/>
            <a:ext cx="3362325" cy="333375"/>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1652588" y="4737100"/>
            <a:ext cx="3362325" cy="333375"/>
          </a:xfrm>
          <a:prstGeom prst="rect">
            <a:avLst/>
          </a:prstGeom>
          <a:noFill/>
          <a:ln w="9525">
            <a:noFill/>
            <a:miter lim="800000"/>
            <a:headEnd/>
            <a:tailEnd/>
          </a:ln>
        </p:spPr>
      </p:pic>
      <p:sp>
        <p:nvSpPr>
          <p:cNvPr id="8" name="テキスト ボックス 8"/>
          <p:cNvSpPr txBox="1">
            <a:spLocks noChangeArrowheads="1"/>
          </p:cNvSpPr>
          <p:nvPr/>
        </p:nvSpPr>
        <p:spPr bwMode="auto">
          <a:xfrm rot="5400000">
            <a:off x="2811462" y="5156201"/>
            <a:ext cx="633413" cy="461962"/>
          </a:xfrm>
          <a:prstGeom prst="rect">
            <a:avLst/>
          </a:prstGeom>
          <a:noFill/>
          <a:ln w="9525">
            <a:noFill/>
            <a:miter lim="800000"/>
            <a:headEnd/>
            <a:tailEnd/>
          </a:ln>
        </p:spPr>
        <p:txBody>
          <a:bodyPr>
            <a:spAutoFit/>
          </a:bodyPr>
          <a:lstStyle/>
          <a:p>
            <a:pPr algn="ctr"/>
            <a:r>
              <a:rPr lang="en-US" altLang="ja-JP" sz="2400">
                <a:latin typeface="HGP創英角ｺﾞｼｯｸUB" pitchFamily="50" charset="-128"/>
              </a:rPr>
              <a:t>…</a:t>
            </a:r>
            <a:endParaRPr lang="ja-JP" altLang="en-US" sz="2400">
              <a:latin typeface="HGP創英角ｺﾞｼｯｸUB" pitchFamily="50" charset="-128"/>
            </a:endParaRPr>
          </a:p>
        </p:txBody>
      </p:sp>
      <p:sp>
        <p:nvSpPr>
          <p:cNvPr id="9" name="下矢印 8"/>
          <p:cNvSpPr/>
          <p:nvPr/>
        </p:nvSpPr>
        <p:spPr>
          <a:xfrm>
            <a:off x="565150" y="2279650"/>
            <a:ext cx="720725" cy="2881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テキスト ボックス 10"/>
          <p:cNvSpPr txBox="1">
            <a:spLocks noChangeArrowheads="1"/>
          </p:cNvSpPr>
          <p:nvPr/>
        </p:nvSpPr>
        <p:spPr bwMode="auto">
          <a:xfrm>
            <a:off x="3305175" y="2559050"/>
            <a:ext cx="5467350" cy="369332"/>
          </a:xfrm>
          <a:prstGeom prst="rect">
            <a:avLst/>
          </a:prstGeom>
          <a:noFill/>
          <a:ln w="9525">
            <a:noFill/>
            <a:miter lim="800000"/>
            <a:headEnd/>
            <a:tailEnd/>
          </a:ln>
        </p:spPr>
        <p:txBody>
          <a:bodyPr wrap="square">
            <a:spAutoFit/>
          </a:bodyPr>
          <a:lstStyle/>
          <a:p>
            <a:r>
              <a:rPr lang="ja-JP" altLang="en-US" dirty="0">
                <a:latin typeface="HGP創英角ｺﾞｼｯｸUB" pitchFamily="50" charset="-128"/>
              </a:rPr>
              <a:t>いく</a:t>
            </a:r>
            <a:r>
              <a:rPr lang="ja-JP" altLang="en-US" dirty="0" smtClean="0">
                <a:latin typeface="HGP創英角ｺﾞｼｯｸUB" pitchFamily="50" charset="-128"/>
              </a:rPr>
              <a:t>つかの変数は前回と異なる値を最初の候補とする。</a:t>
            </a:r>
            <a:endParaRPr lang="ja-JP" altLang="en-US" dirty="0">
              <a:latin typeface="HGP創英角ｺﾞｼｯｸUB" pitchFamily="50" charset="-128"/>
            </a:endParaRPr>
          </a:p>
        </p:txBody>
      </p:sp>
      <p:cxnSp>
        <p:nvCxnSpPr>
          <p:cNvPr id="11" name="直線コネクタ 10"/>
          <p:cNvCxnSpPr/>
          <p:nvPr/>
        </p:nvCxnSpPr>
        <p:spPr>
          <a:xfrm flipV="1">
            <a:off x="3081338" y="2776538"/>
            <a:ext cx="312737" cy="3683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テキスト ボックス 13"/>
          <p:cNvSpPr txBox="1">
            <a:spLocks noChangeArrowheads="1"/>
          </p:cNvSpPr>
          <p:nvPr/>
        </p:nvSpPr>
        <p:spPr bwMode="auto">
          <a:xfrm>
            <a:off x="3640138" y="3570288"/>
            <a:ext cx="4637087" cy="369887"/>
          </a:xfrm>
          <a:prstGeom prst="rect">
            <a:avLst/>
          </a:prstGeom>
          <a:noFill/>
          <a:ln w="9525">
            <a:noFill/>
            <a:miter lim="800000"/>
            <a:headEnd/>
            <a:tailEnd/>
          </a:ln>
        </p:spPr>
        <p:txBody>
          <a:bodyPr>
            <a:spAutoFit/>
          </a:bodyPr>
          <a:lstStyle/>
          <a:p>
            <a:r>
              <a:rPr lang="ja-JP" altLang="en-US" dirty="0">
                <a:latin typeface="HGP創英角ｺﾞｼｯｸUB" pitchFamily="50" charset="-128"/>
              </a:rPr>
              <a:t>制約</a:t>
            </a:r>
            <a:r>
              <a:rPr lang="ja-JP" altLang="en-US" dirty="0" smtClean="0">
                <a:latin typeface="HGP創英角ｺﾞｼｯｸUB" pitchFamily="50" charset="-128"/>
              </a:rPr>
              <a:t>により異なった値をとる変数もある。</a:t>
            </a:r>
            <a:endParaRPr lang="ja-JP" altLang="en-US" dirty="0">
              <a:latin typeface="HGP創英角ｺﾞｼｯｸUB" pitchFamily="50" charset="-128"/>
            </a:endParaRPr>
          </a:p>
        </p:txBody>
      </p:sp>
      <p:cxnSp>
        <p:nvCxnSpPr>
          <p:cNvPr id="13" name="直線コネクタ 12"/>
          <p:cNvCxnSpPr>
            <a:endCxn id="12" idx="1"/>
          </p:cNvCxnSpPr>
          <p:nvPr/>
        </p:nvCxnSpPr>
        <p:spPr>
          <a:xfrm>
            <a:off x="3471863" y="3570288"/>
            <a:ext cx="168275" cy="18573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テキスト ボックス 19"/>
          <p:cNvSpPr txBox="1">
            <a:spLocks noChangeArrowheads="1"/>
          </p:cNvSpPr>
          <p:nvPr/>
        </p:nvSpPr>
        <p:spPr bwMode="auto">
          <a:xfrm>
            <a:off x="5080000" y="1733550"/>
            <a:ext cx="3824288" cy="369888"/>
          </a:xfrm>
          <a:prstGeom prst="rect">
            <a:avLst/>
          </a:prstGeom>
          <a:noFill/>
          <a:ln w="9525">
            <a:noFill/>
            <a:miter lim="800000"/>
            <a:headEnd/>
            <a:tailEnd/>
          </a:ln>
        </p:spPr>
        <p:txBody>
          <a:bodyPr>
            <a:spAutoFit/>
          </a:bodyPr>
          <a:lstStyle/>
          <a:p>
            <a:r>
              <a:rPr lang="ja-JP" altLang="en-US" dirty="0">
                <a:latin typeface="HGP創英角ｺﾞｼｯｸUB" pitchFamily="50" charset="-128"/>
              </a:rPr>
              <a:t>初期</a:t>
            </a:r>
            <a:r>
              <a:rPr lang="ja-JP" altLang="en-US" dirty="0" smtClean="0">
                <a:latin typeface="HGP創英角ｺﾞｼｯｸUB" pitchFamily="50" charset="-128"/>
              </a:rPr>
              <a:t>解を通常の探索で決定する。</a:t>
            </a:r>
            <a:endParaRPr lang="ja-JP" altLang="en-US" dirty="0">
              <a:latin typeface="HGP創英角ｺﾞｼｯｸUB" pitchFamily="50" charset="-128"/>
            </a:endParaRPr>
          </a:p>
        </p:txBody>
      </p:sp>
      <p:sp>
        <p:nvSpPr>
          <p:cNvPr id="15" name="右中かっこ 14"/>
          <p:cNvSpPr/>
          <p:nvPr/>
        </p:nvSpPr>
        <p:spPr>
          <a:xfrm rot="5400000">
            <a:off x="2156619" y="3094832"/>
            <a:ext cx="215900" cy="1166812"/>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dirty="0"/>
          </a:p>
        </p:txBody>
      </p:sp>
      <p:cxnSp>
        <p:nvCxnSpPr>
          <p:cNvPr id="16" name="直線コネクタ 15"/>
          <p:cNvCxnSpPr>
            <a:stCxn id="15" idx="1"/>
          </p:cNvCxnSpPr>
          <p:nvPr/>
        </p:nvCxnSpPr>
        <p:spPr>
          <a:xfrm>
            <a:off x="2265363" y="3786188"/>
            <a:ext cx="815975" cy="55403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テキスト ボックス 24"/>
          <p:cNvSpPr txBox="1">
            <a:spLocks noChangeArrowheads="1"/>
          </p:cNvSpPr>
          <p:nvPr/>
        </p:nvSpPr>
        <p:spPr bwMode="auto">
          <a:xfrm>
            <a:off x="3089275" y="4154488"/>
            <a:ext cx="5815013" cy="369887"/>
          </a:xfrm>
          <a:prstGeom prst="rect">
            <a:avLst/>
          </a:prstGeom>
          <a:noFill/>
          <a:ln w="9525">
            <a:noFill/>
            <a:miter lim="800000"/>
            <a:headEnd/>
            <a:tailEnd/>
          </a:ln>
        </p:spPr>
        <p:txBody>
          <a:bodyPr>
            <a:spAutoFit/>
          </a:bodyPr>
          <a:lstStyle/>
          <a:p>
            <a:r>
              <a:rPr lang="ja-JP" altLang="en-US" dirty="0">
                <a:latin typeface="HGP創英角ｺﾞｼｯｸUB" pitchFamily="50" charset="-128"/>
              </a:rPr>
              <a:t>残りの変数</a:t>
            </a:r>
            <a:r>
              <a:rPr lang="ja-JP" altLang="en-US" dirty="0" smtClean="0">
                <a:latin typeface="HGP創英角ｺﾞｼｯｸUB" pitchFamily="50" charset="-128"/>
              </a:rPr>
              <a:t>は、前回の解の値を最初の候補とする。</a:t>
            </a:r>
            <a:endParaRPr lang="ja-JP" altLang="en-US" dirty="0">
              <a:latin typeface="HGP創英角ｺﾞｼｯｸUB" pitchFamily="50" charset="-128"/>
            </a:endParaRPr>
          </a:p>
        </p:txBody>
      </p:sp>
      <p:sp>
        <p:nvSpPr>
          <p:cNvPr id="18" name="テキスト ボックス 26"/>
          <p:cNvSpPr txBox="1">
            <a:spLocks noChangeArrowheads="1"/>
          </p:cNvSpPr>
          <p:nvPr/>
        </p:nvSpPr>
        <p:spPr bwMode="auto">
          <a:xfrm>
            <a:off x="1652588" y="5561013"/>
            <a:ext cx="6624637" cy="368300"/>
          </a:xfrm>
          <a:prstGeom prst="rect">
            <a:avLst/>
          </a:prstGeom>
          <a:noFill/>
          <a:ln w="9525">
            <a:noFill/>
            <a:miter lim="800000"/>
            <a:headEnd/>
            <a:tailEnd/>
          </a:ln>
        </p:spPr>
        <p:txBody>
          <a:bodyPr>
            <a:spAutoFit/>
          </a:bodyPr>
          <a:lstStyle/>
          <a:p>
            <a:r>
              <a:rPr lang="ja-JP" altLang="en-US" dirty="0">
                <a:latin typeface="HGP創英角ｺﾞｼｯｸUB" pitchFamily="50" charset="-128"/>
              </a:rPr>
              <a:t>同様</a:t>
            </a:r>
            <a:r>
              <a:rPr lang="ja-JP" altLang="en-US" dirty="0" smtClean="0">
                <a:latin typeface="HGP創英角ｺﾞｼｯｸUB" pitchFamily="50" charset="-128"/>
              </a:rPr>
              <a:t>な手続きを目的変数を更新しながら繰り返す。</a:t>
            </a:r>
            <a:endParaRPr lang="ja-JP" altLang="en-US" dirty="0">
              <a:latin typeface="HGP創英角ｺﾞｼｯｸUB" pitchFamily="50" charset="-128"/>
            </a:endParaRPr>
          </a:p>
        </p:txBody>
      </p:sp>
      <p:sp>
        <p:nvSpPr>
          <p:cNvPr id="19" name="テキスト ボックス 18"/>
          <p:cNvSpPr txBox="1">
            <a:spLocks noChangeArrowheads="1"/>
          </p:cNvSpPr>
          <p:nvPr/>
        </p:nvSpPr>
        <p:spPr bwMode="auto">
          <a:xfrm>
            <a:off x="66675" y="1892300"/>
            <a:ext cx="1614488" cy="369332"/>
          </a:xfrm>
          <a:prstGeom prst="rect">
            <a:avLst/>
          </a:prstGeom>
          <a:noFill/>
          <a:ln w="9525">
            <a:noFill/>
            <a:miter lim="800000"/>
            <a:headEnd/>
            <a:tailEnd/>
          </a:ln>
        </p:spPr>
        <p:txBody>
          <a:bodyPr wrap="square">
            <a:spAutoFit/>
          </a:bodyPr>
          <a:lstStyle/>
          <a:p>
            <a:pPr algn="ctr"/>
            <a:r>
              <a:rPr lang="ja-JP" altLang="en-US" dirty="0">
                <a:latin typeface="HGP創英角ｺﾞｼｯｸUB" pitchFamily="50" charset="-128"/>
              </a:rPr>
              <a:t>最適化</a:t>
            </a:r>
            <a:r>
              <a:rPr lang="ja-JP" altLang="en-US" dirty="0" smtClean="0">
                <a:latin typeface="HGP創英角ｺﾞｼｯｸUB" pitchFamily="50" charset="-128"/>
              </a:rPr>
              <a:t>の進行</a:t>
            </a:r>
            <a:endParaRPr lang="ja-JP" altLang="en-US" dirty="0">
              <a:latin typeface="HGP創英角ｺﾞｼｯｸUB" pitchFamily="50" charset="-128"/>
            </a:endParaRPr>
          </a:p>
        </p:txBody>
      </p:sp>
    </p:spTree>
    <p:extLst>
      <p:ext uri="{BB962C8B-B14F-4D97-AF65-F5344CB8AC3E}">
        <p14:creationId xmlns:p14="http://schemas.microsoft.com/office/powerpoint/2010/main" val="3644251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パッケージソフトウェア「快決</a:t>
            </a:r>
            <a:r>
              <a:rPr lang="en-US" altLang="ja-JP" dirty="0" smtClean="0"/>
              <a:t>!</a:t>
            </a:r>
            <a:r>
              <a:rPr lang="ja-JP" altLang="en-US" dirty="0" smtClean="0"/>
              <a:t>シフト君」</a:t>
            </a:r>
            <a:endParaRPr kumimoji="1" lang="ja-JP" altLang="en-US" dirty="0"/>
          </a:p>
        </p:txBody>
      </p:sp>
      <p:sp>
        <p:nvSpPr>
          <p:cNvPr id="3" name="タイトル 2"/>
          <p:cNvSpPr>
            <a:spLocks noGrp="1"/>
          </p:cNvSpPr>
          <p:nvPr>
            <p:ph type="title"/>
          </p:nvPr>
        </p:nvSpPr>
        <p:spPr/>
        <p:txBody>
          <a:bodyPr/>
          <a:lstStyle/>
          <a:p>
            <a:r>
              <a:rPr lang="ja-JP" altLang="en-US" dirty="0"/>
              <a:t>応用</a:t>
            </a:r>
            <a:r>
              <a:rPr kumimoji="1" lang="ja-JP" altLang="en-US" dirty="0" smtClean="0"/>
              <a:t>例 </a:t>
            </a:r>
            <a:r>
              <a:rPr kumimoji="1" lang="en-US" altLang="ja-JP" dirty="0" smtClean="0"/>
              <a:t>(</a:t>
            </a:r>
            <a:r>
              <a:rPr lang="ja-JP" altLang="en-US" dirty="0"/>
              <a:t>シフト</a:t>
            </a:r>
            <a:r>
              <a:rPr kumimoji="1" lang="ja-JP" altLang="en-US" dirty="0" smtClean="0"/>
              <a:t>スケジューラ</a:t>
            </a:r>
            <a:r>
              <a:rPr lang="en-US" altLang="ja-JP" dirty="0"/>
              <a:t>)</a:t>
            </a:r>
            <a:endParaRPr kumimoji="1" lang="ja-JP" altLang="en-US" dirty="0"/>
          </a:p>
        </p:txBody>
      </p:sp>
      <p:sp>
        <p:nvSpPr>
          <p:cNvPr id="5" name="正方形/長方形 4"/>
          <p:cNvSpPr>
            <a:spLocks noChangeArrowheads="1"/>
          </p:cNvSpPr>
          <p:nvPr/>
        </p:nvSpPr>
        <p:spPr bwMode="auto">
          <a:xfrm>
            <a:off x="1828800" y="2420938"/>
            <a:ext cx="935038"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6" name="正方形/長方形 5"/>
          <p:cNvSpPr>
            <a:spLocks noChangeArrowheads="1"/>
          </p:cNvSpPr>
          <p:nvPr/>
        </p:nvSpPr>
        <p:spPr bwMode="auto">
          <a:xfrm>
            <a:off x="2763838" y="2420938"/>
            <a:ext cx="936625" cy="433387"/>
          </a:xfrm>
          <a:prstGeom prst="rect">
            <a:avLst/>
          </a:prstGeom>
          <a:solidFill>
            <a:schemeClr val="accent5">
              <a:lumMod val="50000"/>
            </a:schemeClr>
          </a:solidFill>
          <a:ln w="15875" algn="ctr">
            <a:solidFill>
              <a:srgbClr val="165D83"/>
            </a:solidFill>
            <a:miter lim="800000"/>
            <a:headEnd/>
            <a:tailEnd/>
          </a:ln>
        </p:spPr>
        <p:txBody>
          <a:bodyPr anchor="ctr"/>
          <a:lstStyle/>
          <a:p>
            <a:pPr algn="ctr" fontAlgn="auto">
              <a:spcBef>
                <a:spcPts val="0"/>
              </a:spcBef>
              <a:spcAft>
                <a:spcPts val="0"/>
              </a:spcAft>
              <a:defRPr/>
            </a:pPr>
            <a:r>
              <a:rPr lang="ja-JP" altLang="en-US" dirty="0">
                <a:solidFill>
                  <a:schemeClr val="lt1"/>
                </a:solidFill>
                <a:latin typeface="+mn-lt"/>
                <a:ea typeface="+mn-ea"/>
              </a:rPr>
              <a:t>夜</a:t>
            </a:r>
          </a:p>
        </p:txBody>
      </p:sp>
      <p:sp>
        <p:nvSpPr>
          <p:cNvPr id="7" name="正方形/長方形 6"/>
          <p:cNvSpPr/>
          <p:nvPr/>
        </p:nvSpPr>
        <p:spPr>
          <a:xfrm>
            <a:off x="4637088" y="2420938"/>
            <a:ext cx="935037" cy="433387"/>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smtClean="0"/>
              <a:t>休</a:t>
            </a:r>
            <a:endParaRPr lang="ja-JP" altLang="en-US" dirty="0"/>
          </a:p>
        </p:txBody>
      </p:sp>
      <p:sp>
        <p:nvSpPr>
          <p:cNvPr id="8" name="正方形/長方形 7"/>
          <p:cNvSpPr>
            <a:spLocks noChangeArrowheads="1"/>
          </p:cNvSpPr>
          <p:nvPr/>
        </p:nvSpPr>
        <p:spPr bwMode="auto">
          <a:xfrm>
            <a:off x="3700463" y="2420938"/>
            <a:ext cx="936625" cy="433387"/>
          </a:xfrm>
          <a:prstGeom prst="rect">
            <a:avLst/>
          </a:prstGeom>
          <a:solidFill>
            <a:schemeClr val="accent2"/>
          </a:solidFill>
          <a:ln w="15875" algn="ctr">
            <a:solidFill>
              <a:srgbClr val="165D83"/>
            </a:solidFill>
            <a:miter lim="800000"/>
            <a:headEnd/>
            <a:tailEnd/>
          </a:ln>
        </p:spPr>
        <p:txBody>
          <a:bodyPr anchor="ctr"/>
          <a:lstStyle/>
          <a:p>
            <a:pPr algn="ctr"/>
            <a:r>
              <a:rPr lang="ja-JP" altLang="en-US" sz="1200" dirty="0" smtClean="0">
                <a:solidFill>
                  <a:srgbClr val="FFFFFF"/>
                </a:solidFill>
                <a:latin typeface="HGP創英角ｺﾞｼｯｸUB" pitchFamily="50" charset="-128"/>
              </a:rPr>
              <a:t>夜勤明け</a:t>
            </a:r>
            <a:endParaRPr lang="ja-JP" altLang="en-US" sz="1200" dirty="0">
              <a:solidFill>
                <a:srgbClr val="FFFFFF"/>
              </a:solidFill>
              <a:latin typeface="HGP創英角ｺﾞｼｯｸUB" pitchFamily="50" charset="-128"/>
            </a:endParaRPr>
          </a:p>
        </p:txBody>
      </p:sp>
      <p:sp>
        <p:nvSpPr>
          <p:cNvPr id="9" name="正方形/長方形 8"/>
          <p:cNvSpPr>
            <a:spLocks noChangeArrowheads="1"/>
          </p:cNvSpPr>
          <p:nvPr/>
        </p:nvSpPr>
        <p:spPr bwMode="auto">
          <a:xfrm>
            <a:off x="3719513" y="5307013"/>
            <a:ext cx="936625"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10" name="テキスト ボックス 9"/>
          <p:cNvSpPr txBox="1">
            <a:spLocks noChangeArrowheads="1"/>
          </p:cNvSpPr>
          <p:nvPr/>
        </p:nvSpPr>
        <p:spPr bwMode="auto">
          <a:xfrm>
            <a:off x="503238" y="2420938"/>
            <a:ext cx="1325562" cy="366712"/>
          </a:xfrm>
          <a:prstGeom prst="rect">
            <a:avLst/>
          </a:prstGeom>
          <a:noFill/>
          <a:ln w="9525">
            <a:noFill/>
            <a:miter lim="800000"/>
            <a:headEnd/>
            <a:tailEnd/>
          </a:ln>
        </p:spPr>
        <p:txBody>
          <a:bodyPr>
            <a:spAutoFit/>
          </a:bodyPr>
          <a:lstStyle/>
          <a:p>
            <a:r>
              <a:rPr lang="en-US" altLang="ja-JP">
                <a:latin typeface="Candara" pitchFamily="34" charset="0"/>
                <a:ea typeface="HGP明朝E" pitchFamily="18" charset="-128"/>
              </a:rPr>
              <a:t>Staff1</a:t>
            </a:r>
            <a:endParaRPr lang="ja-JP" altLang="en-US">
              <a:latin typeface="Candara" pitchFamily="34" charset="0"/>
              <a:ea typeface="HGP明朝E" pitchFamily="18" charset="-128"/>
            </a:endParaRPr>
          </a:p>
        </p:txBody>
      </p:sp>
      <p:sp>
        <p:nvSpPr>
          <p:cNvPr id="11" name="テキスト ボックス 35"/>
          <p:cNvSpPr txBox="1">
            <a:spLocks noChangeArrowheads="1"/>
          </p:cNvSpPr>
          <p:nvPr/>
        </p:nvSpPr>
        <p:spPr bwMode="auto">
          <a:xfrm>
            <a:off x="3678238" y="2016125"/>
            <a:ext cx="885825" cy="366713"/>
          </a:xfrm>
          <a:prstGeom prst="rect">
            <a:avLst/>
          </a:prstGeom>
          <a:noFill/>
          <a:ln w="9525">
            <a:noFill/>
            <a:miter lim="800000"/>
            <a:headEnd/>
            <a:tailEnd/>
          </a:ln>
        </p:spPr>
        <p:txBody>
          <a:bodyPr>
            <a:spAutoFit/>
          </a:bodyPr>
          <a:lstStyle/>
          <a:p>
            <a:pPr algn="ctr"/>
            <a:r>
              <a:rPr lang="en-US" altLang="ja-JP" dirty="0">
                <a:latin typeface="Candara" pitchFamily="34" charset="0"/>
                <a:ea typeface="HGP明朝E" pitchFamily="18" charset="-128"/>
              </a:rPr>
              <a:t>day3</a:t>
            </a:r>
            <a:endParaRPr lang="ja-JP" altLang="en-US" dirty="0">
              <a:latin typeface="Candara" pitchFamily="34" charset="0"/>
              <a:ea typeface="HGP明朝E" pitchFamily="18" charset="-128"/>
            </a:endParaRPr>
          </a:p>
        </p:txBody>
      </p:sp>
      <p:sp>
        <p:nvSpPr>
          <p:cNvPr id="12" name="テキスト ボックス 36"/>
          <p:cNvSpPr txBox="1">
            <a:spLocks noChangeArrowheads="1"/>
          </p:cNvSpPr>
          <p:nvPr/>
        </p:nvSpPr>
        <p:spPr bwMode="auto">
          <a:xfrm>
            <a:off x="2770188" y="1998663"/>
            <a:ext cx="885825" cy="366712"/>
          </a:xfrm>
          <a:prstGeom prst="rect">
            <a:avLst/>
          </a:prstGeom>
          <a:noFill/>
          <a:ln w="9525">
            <a:noFill/>
            <a:miter lim="800000"/>
            <a:headEnd/>
            <a:tailEnd/>
          </a:ln>
        </p:spPr>
        <p:txBody>
          <a:bodyPr>
            <a:spAutoFit/>
          </a:bodyPr>
          <a:lstStyle/>
          <a:p>
            <a:pPr algn="ctr"/>
            <a:r>
              <a:rPr lang="en-US" altLang="ja-JP">
                <a:latin typeface="Candara" pitchFamily="34" charset="0"/>
                <a:ea typeface="HGP明朝E" pitchFamily="18" charset="-128"/>
              </a:rPr>
              <a:t>day2</a:t>
            </a:r>
            <a:endParaRPr lang="ja-JP" altLang="en-US">
              <a:latin typeface="Candara" pitchFamily="34" charset="0"/>
              <a:ea typeface="HGP明朝E" pitchFamily="18" charset="-128"/>
            </a:endParaRPr>
          </a:p>
        </p:txBody>
      </p:sp>
      <p:sp>
        <p:nvSpPr>
          <p:cNvPr id="13" name="テキスト ボックス 37"/>
          <p:cNvSpPr txBox="1">
            <a:spLocks noChangeArrowheads="1"/>
          </p:cNvSpPr>
          <p:nvPr/>
        </p:nvSpPr>
        <p:spPr bwMode="auto">
          <a:xfrm>
            <a:off x="5537200" y="1998663"/>
            <a:ext cx="885825" cy="366712"/>
          </a:xfrm>
          <a:prstGeom prst="rect">
            <a:avLst/>
          </a:prstGeom>
          <a:noFill/>
          <a:ln w="9525">
            <a:noFill/>
            <a:miter lim="800000"/>
            <a:headEnd/>
            <a:tailEnd/>
          </a:ln>
        </p:spPr>
        <p:txBody>
          <a:bodyPr>
            <a:spAutoFit/>
          </a:bodyPr>
          <a:lstStyle/>
          <a:p>
            <a:pPr algn="ctr"/>
            <a:r>
              <a:rPr lang="en-US" altLang="ja-JP">
                <a:latin typeface="Candara" pitchFamily="34" charset="0"/>
                <a:ea typeface="HGP明朝E" pitchFamily="18" charset="-128"/>
              </a:rPr>
              <a:t>day5</a:t>
            </a:r>
            <a:endParaRPr lang="ja-JP" altLang="en-US">
              <a:latin typeface="Candara" pitchFamily="34" charset="0"/>
              <a:ea typeface="HGP明朝E" pitchFamily="18" charset="-128"/>
            </a:endParaRPr>
          </a:p>
        </p:txBody>
      </p:sp>
      <p:sp>
        <p:nvSpPr>
          <p:cNvPr id="14" name="テキスト ボックス 38"/>
          <p:cNvSpPr txBox="1">
            <a:spLocks noChangeArrowheads="1"/>
          </p:cNvSpPr>
          <p:nvPr/>
        </p:nvSpPr>
        <p:spPr bwMode="auto">
          <a:xfrm>
            <a:off x="4600575" y="1998663"/>
            <a:ext cx="885825" cy="366712"/>
          </a:xfrm>
          <a:prstGeom prst="rect">
            <a:avLst/>
          </a:prstGeom>
          <a:noFill/>
          <a:ln w="9525">
            <a:noFill/>
            <a:miter lim="800000"/>
            <a:headEnd/>
            <a:tailEnd/>
          </a:ln>
        </p:spPr>
        <p:txBody>
          <a:bodyPr>
            <a:spAutoFit/>
          </a:bodyPr>
          <a:lstStyle/>
          <a:p>
            <a:pPr algn="ctr"/>
            <a:r>
              <a:rPr lang="en-US" altLang="ja-JP">
                <a:latin typeface="Candara" pitchFamily="34" charset="0"/>
                <a:ea typeface="HGP明朝E" pitchFamily="18" charset="-128"/>
              </a:rPr>
              <a:t>day4</a:t>
            </a:r>
            <a:endParaRPr lang="ja-JP" altLang="en-US">
              <a:latin typeface="Candara" pitchFamily="34" charset="0"/>
              <a:ea typeface="HGP明朝E" pitchFamily="18" charset="-128"/>
            </a:endParaRPr>
          </a:p>
        </p:txBody>
      </p:sp>
      <p:sp>
        <p:nvSpPr>
          <p:cNvPr id="15" name="テキスト ボックス 39"/>
          <p:cNvSpPr txBox="1">
            <a:spLocks noChangeArrowheads="1"/>
          </p:cNvSpPr>
          <p:nvPr/>
        </p:nvSpPr>
        <p:spPr bwMode="auto">
          <a:xfrm>
            <a:off x="6523038" y="1998663"/>
            <a:ext cx="885825" cy="366712"/>
          </a:xfrm>
          <a:prstGeom prst="rect">
            <a:avLst/>
          </a:prstGeom>
          <a:noFill/>
          <a:ln w="9525">
            <a:noFill/>
            <a:miter lim="800000"/>
            <a:headEnd/>
            <a:tailEnd/>
          </a:ln>
        </p:spPr>
        <p:txBody>
          <a:bodyPr>
            <a:spAutoFit/>
          </a:bodyPr>
          <a:lstStyle/>
          <a:p>
            <a:pPr algn="ctr"/>
            <a:r>
              <a:rPr lang="en-US" altLang="ja-JP">
                <a:latin typeface="Candara" pitchFamily="34" charset="0"/>
                <a:ea typeface="HGP明朝E" pitchFamily="18" charset="-128"/>
              </a:rPr>
              <a:t>…</a:t>
            </a:r>
            <a:endParaRPr lang="ja-JP" altLang="en-US">
              <a:latin typeface="Candara" pitchFamily="34" charset="0"/>
              <a:ea typeface="HGP明朝E" pitchFamily="18" charset="-128"/>
            </a:endParaRPr>
          </a:p>
        </p:txBody>
      </p:sp>
      <p:sp>
        <p:nvSpPr>
          <p:cNvPr id="16" name="テキスト ボックス 36"/>
          <p:cNvSpPr txBox="1">
            <a:spLocks noChangeArrowheads="1"/>
          </p:cNvSpPr>
          <p:nvPr/>
        </p:nvSpPr>
        <p:spPr bwMode="auto">
          <a:xfrm>
            <a:off x="1828800" y="1998663"/>
            <a:ext cx="885825" cy="366712"/>
          </a:xfrm>
          <a:prstGeom prst="rect">
            <a:avLst/>
          </a:prstGeom>
          <a:noFill/>
          <a:ln w="9525">
            <a:noFill/>
            <a:miter lim="800000"/>
            <a:headEnd/>
            <a:tailEnd/>
          </a:ln>
        </p:spPr>
        <p:txBody>
          <a:bodyPr>
            <a:spAutoFit/>
          </a:bodyPr>
          <a:lstStyle/>
          <a:p>
            <a:pPr algn="ctr"/>
            <a:r>
              <a:rPr lang="en-US" altLang="ja-JP">
                <a:latin typeface="Candara" pitchFamily="34" charset="0"/>
                <a:ea typeface="HGP明朝E" pitchFamily="18" charset="-128"/>
              </a:rPr>
              <a:t>day1</a:t>
            </a:r>
            <a:endParaRPr lang="ja-JP" altLang="en-US">
              <a:latin typeface="Candara" pitchFamily="34" charset="0"/>
              <a:ea typeface="HGP明朝E" pitchFamily="18" charset="-128"/>
            </a:endParaRPr>
          </a:p>
        </p:txBody>
      </p:sp>
      <p:sp>
        <p:nvSpPr>
          <p:cNvPr id="17" name="正方形/長方形 40"/>
          <p:cNvSpPr>
            <a:spLocks noChangeArrowheads="1"/>
          </p:cNvSpPr>
          <p:nvPr/>
        </p:nvSpPr>
        <p:spPr bwMode="auto">
          <a:xfrm>
            <a:off x="2781300" y="5303838"/>
            <a:ext cx="935038"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18" name="正方形/長方形 17"/>
          <p:cNvSpPr>
            <a:spLocks noChangeArrowheads="1"/>
          </p:cNvSpPr>
          <p:nvPr/>
        </p:nvSpPr>
        <p:spPr bwMode="auto">
          <a:xfrm>
            <a:off x="3703638" y="3860800"/>
            <a:ext cx="936625" cy="433388"/>
          </a:xfrm>
          <a:prstGeom prst="rect">
            <a:avLst/>
          </a:prstGeom>
          <a:solidFill>
            <a:schemeClr val="accent5">
              <a:lumMod val="50000"/>
            </a:schemeClr>
          </a:solidFill>
          <a:ln w="15875" algn="ctr">
            <a:solidFill>
              <a:srgbClr val="165D83"/>
            </a:solidFill>
            <a:miter lim="800000"/>
            <a:headEnd/>
            <a:tailEnd/>
          </a:ln>
        </p:spPr>
        <p:txBody>
          <a:bodyPr anchor="ctr"/>
          <a:lstStyle/>
          <a:p>
            <a:pPr algn="ctr" fontAlgn="auto">
              <a:spcBef>
                <a:spcPts val="0"/>
              </a:spcBef>
              <a:spcAft>
                <a:spcPts val="0"/>
              </a:spcAft>
              <a:defRPr/>
            </a:pPr>
            <a:r>
              <a:rPr lang="ja-JP" altLang="en-US" dirty="0">
                <a:solidFill>
                  <a:schemeClr val="lt1"/>
                </a:solidFill>
              </a:rPr>
              <a:t>夜</a:t>
            </a:r>
            <a:endParaRPr lang="ja-JP" altLang="en-US" dirty="0">
              <a:solidFill>
                <a:schemeClr val="lt1"/>
              </a:solidFill>
              <a:latin typeface="+mn-lt"/>
              <a:ea typeface="+mn-ea"/>
            </a:endParaRPr>
          </a:p>
        </p:txBody>
      </p:sp>
      <p:sp>
        <p:nvSpPr>
          <p:cNvPr id="19" name="正方形/長方形 18"/>
          <p:cNvSpPr/>
          <p:nvPr/>
        </p:nvSpPr>
        <p:spPr>
          <a:xfrm>
            <a:off x="1835150" y="3141663"/>
            <a:ext cx="935038" cy="433387"/>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休</a:t>
            </a:r>
          </a:p>
        </p:txBody>
      </p:sp>
      <p:sp>
        <p:nvSpPr>
          <p:cNvPr id="20" name="正方形/長方形 44"/>
          <p:cNvSpPr>
            <a:spLocks noChangeArrowheads="1"/>
          </p:cNvSpPr>
          <p:nvPr/>
        </p:nvSpPr>
        <p:spPr bwMode="auto">
          <a:xfrm>
            <a:off x="3690938" y="3141663"/>
            <a:ext cx="936625"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21" name="テキスト ボックス 45"/>
          <p:cNvSpPr txBox="1">
            <a:spLocks noChangeArrowheads="1"/>
          </p:cNvSpPr>
          <p:nvPr/>
        </p:nvSpPr>
        <p:spPr bwMode="auto">
          <a:xfrm>
            <a:off x="509588" y="3141663"/>
            <a:ext cx="1325562" cy="366712"/>
          </a:xfrm>
          <a:prstGeom prst="rect">
            <a:avLst/>
          </a:prstGeom>
          <a:noFill/>
          <a:ln w="9525">
            <a:noFill/>
            <a:miter lim="800000"/>
            <a:headEnd/>
            <a:tailEnd/>
          </a:ln>
        </p:spPr>
        <p:txBody>
          <a:bodyPr>
            <a:spAutoFit/>
          </a:bodyPr>
          <a:lstStyle/>
          <a:p>
            <a:r>
              <a:rPr lang="en-US" altLang="ja-JP">
                <a:latin typeface="Candara" pitchFamily="34" charset="0"/>
                <a:ea typeface="HGP明朝E" pitchFamily="18" charset="-128"/>
              </a:rPr>
              <a:t>Staff2</a:t>
            </a:r>
            <a:endParaRPr lang="ja-JP" altLang="en-US">
              <a:latin typeface="Candara" pitchFamily="34" charset="0"/>
              <a:ea typeface="HGP明朝E" pitchFamily="18" charset="-128"/>
            </a:endParaRPr>
          </a:p>
        </p:txBody>
      </p:sp>
      <p:sp>
        <p:nvSpPr>
          <p:cNvPr id="22" name="正方形/長方形 46"/>
          <p:cNvSpPr>
            <a:spLocks noChangeArrowheads="1"/>
          </p:cNvSpPr>
          <p:nvPr/>
        </p:nvSpPr>
        <p:spPr bwMode="auto">
          <a:xfrm>
            <a:off x="1835150" y="3860800"/>
            <a:ext cx="935038" cy="433388"/>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23" name="正方形/長方形 22"/>
          <p:cNvSpPr/>
          <p:nvPr/>
        </p:nvSpPr>
        <p:spPr>
          <a:xfrm>
            <a:off x="5572125" y="3865563"/>
            <a:ext cx="935038" cy="433387"/>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休</a:t>
            </a:r>
          </a:p>
        </p:txBody>
      </p:sp>
      <p:sp>
        <p:nvSpPr>
          <p:cNvPr id="24" name="正方形/長方形 49"/>
          <p:cNvSpPr>
            <a:spLocks noChangeArrowheads="1"/>
          </p:cNvSpPr>
          <p:nvPr/>
        </p:nvSpPr>
        <p:spPr bwMode="auto">
          <a:xfrm>
            <a:off x="4649788" y="3860800"/>
            <a:ext cx="936625" cy="433388"/>
          </a:xfrm>
          <a:prstGeom prst="rect">
            <a:avLst/>
          </a:prstGeom>
          <a:solidFill>
            <a:schemeClr val="accent2"/>
          </a:solidFill>
          <a:ln w="15875" algn="ctr">
            <a:solidFill>
              <a:srgbClr val="165D83"/>
            </a:solidFill>
            <a:miter lim="800000"/>
            <a:headEnd/>
            <a:tailEnd/>
          </a:ln>
        </p:spPr>
        <p:txBody>
          <a:bodyPr anchor="ctr"/>
          <a:lstStyle/>
          <a:p>
            <a:pPr algn="ctr"/>
            <a:r>
              <a:rPr lang="ja-JP" altLang="en-US" sz="1200" dirty="0">
                <a:solidFill>
                  <a:srgbClr val="FFFFFF"/>
                </a:solidFill>
                <a:latin typeface="HGP創英角ｺﾞｼｯｸUB" pitchFamily="50" charset="-128"/>
              </a:rPr>
              <a:t>夜勤明け</a:t>
            </a:r>
          </a:p>
        </p:txBody>
      </p:sp>
      <p:sp>
        <p:nvSpPr>
          <p:cNvPr id="25" name="正方形/長方形 50"/>
          <p:cNvSpPr>
            <a:spLocks noChangeArrowheads="1"/>
          </p:cNvSpPr>
          <p:nvPr/>
        </p:nvSpPr>
        <p:spPr bwMode="auto">
          <a:xfrm>
            <a:off x="4643438" y="3141663"/>
            <a:ext cx="936625"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26" name="テキスト ボックス 51"/>
          <p:cNvSpPr txBox="1">
            <a:spLocks noChangeArrowheads="1"/>
          </p:cNvSpPr>
          <p:nvPr/>
        </p:nvSpPr>
        <p:spPr bwMode="auto">
          <a:xfrm>
            <a:off x="509588" y="3860800"/>
            <a:ext cx="1325562" cy="366713"/>
          </a:xfrm>
          <a:prstGeom prst="rect">
            <a:avLst/>
          </a:prstGeom>
          <a:noFill/>
          <a:ln w="9525">
            <a:noFill/>
            <a:miter lim="800000"/>
            <a:headEnd/>
            <a:tailEnd/>
          </a:ln>
        </p:spPr>
        <p:txBody>
          <a:bodyPr>
            <a:spAutoFit/>
          </a:bodyPr>
          <a:lstStyle/>
          <a:p>
            <a:r>
              <a:rPr lang="en-US" altLang="ja-JP">
                <a:latin typeface="Candara" pitchFamily="34" charset="0"/>
                <a:ea typeface="HGP明朝E" pitchFamily="18" charset="-128"/>
              </a:rPr>
              <a:t>Staff3</a:t>
            </a:r>
            <a:endParaRPr lang="ja-JP" altLang="en-US">
              <a:latin typeface="Candara" pitchFamily="34" charset="0"/>
              <a:ea typeface="HGP明朝E" pitchFamily="18" charset="-128"/>
            </a:endParaRPr>
          </a:p>
        </p:txBody>
      </p:sp>
      <p:sp>
        <p:nvSpPr>
          <p:cNvPr id="27" name="正方形/長方形 52"/>
          <p:cNvSpPr>
            <a:spLocks noChangeArrowheads="1"/>
          </p:cNvSpPr>
          <p:nvPr/>
        </p:nvSpPr>
        <p:spPr bwMode="auto">
          <a:xfrm>
            <a:off x="2755900" y="3141663"/>
            <a:ext cx="935038"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smtClean="0">
                <a:solidFill>
                  <a:srgbClr val="FFFFFF"/>
                </a:solidFill>
                <a:latin typeface="HGP創英角ｺﾞｼｯｸUB" pitchFamily="50" charset="-128"/>
              </a:rPr>
              <a:t>日</a:t>
            </a:r>
            <a:endParaRPr lang="ja-JP" altLang="en-US" dirty="0">
              <a:solidFill>
                <a:srgbClr val="FFFFFF"/>
              </a:solidFill>
              <a:latin typeface="HGP創英角ｺﾞｼｯｸUB" pitchFamily="50" charset="-128"/>
            </a:endParaRPr>
          </a:p>
        </p:txBody>
      </p:sp>
      <p:sp>
        <p:nvSpPr>
          <p:cNvPr id="28" name="正方形/長方形 27"/>
          <p:cNvSpPr>
            <a:spLocks noChangeArrowheads="1"/>
          </p:cNvSpPr>
          <p:nvPr/>
        </p:nvSpPr>
        <p:spPr bwMode="auto">
          <a:xfrm>
            <a:off x="1828800" y="4581525"/>
            <a:ext cx="936625" cy="433388"/>
          </a:xfrm>
          <a:prstGeom prst="rect">
            <a:avLst/>
          </a:prstGeom>
          <a:solidFill>
            <a:schemeClr val="accent5">
              <a:lumMod val="50000"/>
            </a:schemeClr>
          </a:solidFill>
          <a:ln w="15875" algn="ctr">
            <a:solidFill>
              <a:srgbClr val="165D83"/>
            </a:solidFill>
            <a:miter lim="800000"/>
            <a:headEnd/>
            <a:tailEnd/>
          </a:ln>
        </p:spPr>
        <p:txBody>
          <a:bodyPr anchor="ctr"/>
          <a:lstStyle/>
          <a:p>
            <a:pPr algn="ctr" fontAlgn="auto">
              <a:spcBef>
                <a:spcPts val="0"/>
              </a:spcBef>
              <a:spcAft>
                <a:spcPts val="0"/>
              </a:spcAft>
              <a:defRPr/>
            </a:pPr>
            <a:r>
              <a:rPr lang="ja-JP" altLang="en-US" dirty="0">
                <a:solidFill>
                  <a:schemeClr val="lt1"/>
                </a:solidFill>
              </a:rPr>
              <a:t>夜</a:t>
            </a:r>
            <a:endParaRPr lang="ja-JP" altLang="en-US" dirty="0">
              <a:solidFill>
                <a:schemeClr val="lt1"/>
              </a:solidFill>
              <a:latin typeface="+mn-lt"/>
              <a:ea typeface="+mn-ea"/>
            </a:endParaRPr>
          </a:p>
        </p:txBody>
      </p:sp>
      <p:sp>
        <p:nvSpPr>
          <p:cNvPr id="29" name="正方形/長方形 28"/>
          <p:cNvSpPr/>
          <p:nvPr/>
        </p:nvSpPr>
        <p:spPr>
          <a:xfrm>
            <a:off x="3719513" y="4581525"/>
            <a:ext cx="935037" cy="433388"/>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休</a:t>
            </a:r>
          </a:p>
        </p:txBody>
      </p:sp>
      <p:sp>
        <p:nvSpPr>
          <p:cNvPr id="30" name="正方形/長方形 55"/>
          <p:cNvSpPr>
            <a:spLocks noChangeArrowheads="1"/>
          </p:cNvSpPr>
          <p:nvPr/>
        </p:nvSpPr>
        <p:spPr bwMode="auto">
          <a:xfrm>
            <a:off x="2781300" y="4581525"/>
            <a:ext cx="936625" cy="433388"/>
          </a:xfrm>
          <a:prstGeom prst="rect">
            <a:avLst/>
          </a:prstGeom>
          <a:solidFill>
            <a:schemeClr val="accent2"/>
          </a:solidFill>
          <a:ln w="15875" algn="ctr">
            <a:solidFill>
              <a:srgbClr val="165D83"/>
            </a:solidFill>
            <a:miter lim="800000"/>
            <a:headEnd/>
            <a:tailEnd/>
          </a:ln>
        </p:spPr>
        <p:txBody>
          <a:bodyPr anchor="ctr"/>
          <a:lstStyle/>
          <a:p>
            <a:pPr algn="ctr"/>
            <a:r>
              <a:rPr lang="ja-JP" altLang="en-US" sz="1200" dirty="0">
                <a:solidFill>
                  <a:srgbClr val="FFFFFF"/>
                </a:solidFill>
                <a:latin typeface="HGP創英角ｺﾞｼｯｸUB" pitchFamily="50" charset="-128"/>
              </a:rPr>
              <a:t>夜勤明け</a:t>
            </a:r>
          </a:p>
        </p:txBody>
      </p:sp>
      <p:sp>
        <p:nvSpPr>
          <p:cNvPr id="31" name="正方形/長方形 56"/>
          <p:cNvSpPr>
            <a:spLocks noChangeArrowheads="1"/>
          </p:cNvSpPr>
          <p:nvPr/>
        </p:nvSpPr>
        <p:spPr bwMode="auto">
          <a:xfrm>
            <a:off x="5580063" y="3141663"/>
            <a:ext cx="936625" cy="433387"/>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32" name="テキスト ボックス 57"/>
          <p:cNvSpPr txBox="1">
            <a:spLocks noChangeArrowheads="1"/>
          </p:cNvSpPr>
          <p:nvPr/>
        </p:nvSpPr>
        <p:spPr bwMode="auto">
          <a:xfrm>
            <a:off x="509588" y="4581525"/>
            <a:ext cx="1325562" cy="366713"/>
          </a:xfrm>
          <a:prstGeom prst="rect">
            <a:avLst/>
          </a:prstGeom>
          <a:noFill/>
          <a:ln w="9525">
            <a:noFill/>
            <a:miter lim="800000"/>
            <a:headEnd/>
            <a:tailEnd/>
          </a:ln>
        </p:spPr>
        <p:txBody>
          <a:bodyPr>
            <a:spAutoFit/>
          </a:bodyPr>
          <a:lstStyle/>
          <a:p>
            <a:r>
              <a:rPr lang="en-US" altLang="ja-JP">
                <a:latin typeface="Candara" pitchFamily="34" charset="0"/>
                <a:ea typeface="HGP明朝E" pitchFamily="18" charset="-128"/>
              </a:rPr>
              <a:t>Staff4</a:t>
            </a:r>
            <a:endParaRPr lang="ja-JP" altLang="en-US">
              <a:latin typeface="Candara" pitchFamily="34" charset="0"/>
              <a:ea typeface="HGP明朝E" pitchFamily="18" charset="-128"/>
            </a:endParaRPr>
          </a:p>
        </p:txBody>
      </p:sp>
      <p:sp>
        <p:nvSpPr>
          <p:cNvPr id="33" name="正方形/長方形 32"/>
          <p:cNvSpPr>
            <a:spLocks noChangeArrowheads="1"/>
          </p:cNvSpPr>
          <p:nvPr/>
        </p:nvSpPr>
        <p:spPr bwMode="auto">
          <a:xfrm>
            <a:off x="5580063" y="2420938"/>
            <a:ext cx="936625" cy="433387"/>
          </a:xfrm>
          <a:prstGeom prst="rect">
            <a:avLst/>
          </a:prstGeom>
          <a:solidFill>
            <a:schemeClr val="accent5">
              <a:lumMod val="50000"/>
            </a:schemeClr>
          </a:solidFill>
          <a:ln w="15875" algn="ctr">
            <a:solidFill>
              <a:srgbClr val="165D83"/>
            </a:solidFill>
            <a:miter lim="800000"/>
            <a:headEnd/>
            <a:tailEnd/>
          </a:ln>
        </p:spPr>
        <p:txBody>
          <a:bodyPr anchor="ctr"/>
          <a:lstStyle/>
          <a:p>
            <a:pPr algn="ctr" fontAlgn="auto">
              <a:spcBef>
                <a:spcPts val="0"/>
              </a:spcBef>
              <a:spcAft>
                <a:spcPts val="0"/>
              </a:spcAft>
              <a:defRPr/>
            </a:pPr>
            <a:r>
              <a:rPr lang="ja-JP" altLang="en-US" dirty="0" smtClean="0">
                <a:solidFill>
                  <a:schemeClr val="lt1"/>
                </a:solidFill>
              </a:rPr>
              <a:t>夜</a:t>
            </a:r>
            <a:endParaRPr lang="ja-JP" altLang="en-US" dirty="0">
              <a:solidFill>
                <a:schemeClr val="lt1"/>
              </a:solidFill>
            </a:endParaRPr>
          </a:p>
        </p:txBody>
      </p:sp>
      <p:sp>
        <p:nvSpPr>
          <p:cNvPr id="34" name="正方形/長方形 59"/>
          <p:cNvSpPr>
            <a:spLocks noChangeArrowheads="1"/>
          </p:cNvSpPr>
          <p:nvPr/>
        </p:nvSpPr>
        <p:spPr bwMode="auto">
          <a:xfrm>
            <a:off x="5588000" y="5303838"/>
            <a:ext cx="936625" cy="433387"/>
          </a:xfrm>
          <a:prstGeom prst="rect">
            <a:avLst/>
          </a:prstGeom>
          <a:solidFill>
            <a:schemeClr val="accent2"/>
          </a:solidFill>
          <a:ln w="15875" algn="ctr">
            <a:solidFill>
              <a:srgbClr val="165D83"/>
            </a:solidFill>
            <a:miter lim="800000"/>
            <a:headEnd/>
            <a:tailEnd/>
          </a:ln>
        </p:spPr>
        <p:txBody>
          <a:bodyPr anchor="ctr"/>
          <a:lstStyle/>
          <a:p>
            <a:pPr algn="ctr"/>
            <a:r>
              <a:rPr lang="ja-JP" altLang="en-US" sz="1200" dirty="0">
                <a:solidFill>
                  <a:srgbClr val="FFFFFF"/>
                </a:solidFill>
                <a:latin typeface="HGP創英角ｺﾞｼｯｸUB" pitchFamily="50" charset="-128"/>
              </a:rPr>
              <a:t>夜勤明け</a:t>
            </a:r>
          </a:p>
        </p:txBody>
      </p:sp>
      <p:sp>
        <p:nvSpPr>
          <p:cNvPr id="35" name="正方形/長方形 34"/>
          <p:cNvSpPr>
            <a:spLocks noChangeArrowheads="1"/>
          </p:cNvSpPr>
          <p:nvPr/>
        </p:nvSpPr>
        <p:spPr bwMode="auto">
          <a:xfrm>
            <a:off x="4651375" y="5307013"/>
            <a:ext cx="936625" cy="433387"/>
          </a:xfrm>
          <a:prstGeom prst="rect">
            <a:avLst/>
          </a:prstGeom>
          <a:solidFill>
            <a:schemeClr val="accent5">
              <a:lumMod val="50000"/>
            </a:schemeClr>
          </a:solidFill>
          <a:ln w="15875" algn="ctr">
            <a:solidFill>
              <a:srgbClr val="165D83"/>
            </a:solidFill>
            <a:miter lim="800000"/>
            <a:headEnd/>
            <a:tailEnd/>
          </a:ln>
        </p:spPr>
        <p:txBody>
          <a:bodyPr anchor="ctr"/>
          <a:lstStyle/>
          <a:p>
            <a:pPr algn="ctr" fontAlgn="auto">
              <a:spcBef>
                <a:spcPts val="0"/>
              </a:spcBef>
              <a:spcAft>
                <a:spcPts val="0"/>
              </a:spcAft>
              <a:defRPr/>
            </a:pPr>
            <a:r>
              <a:rPr lang="ja-JP" altLang="en-US" dirty="0">
                <a:solidFill>
                  <a:schemeClr val="lt1"/>
                </a:solidFill>
              </a:rPr>
              <a:t>夜</a:t>
            </a:r>
            <a:endParaRPr lang="ja-JP" altLang="en-US" dirty="0">
              <a:solidFill>
                <a:schemeClr val="lt1"/>
              </a:solidFill>
              <a:latin typeface="+mn-lt"/>
              <a:ea typeface="+mn-ea"/>
            </a:endParaRPr>
          </a:p>
        </p:txBody>
      </p:sp>
      <p:sp>
        <p:nvSpPr>
          <p:cNvPr id="36" name="正方形/長方形 35"/>
          <p:cNvSpPr/>
          <p:nvPr/>
        </p:nvSpPr>
        <p:spPr>
          <a:xfrm>
            <a:off x="1846263" y="5307013"/>
            <a:ext cx="935037" cy="433387"/>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休</a:t>
            </a:r>
          </a:p>
        </p:txBody>
      </p:sp>
      <p:sp>
        <p:nvSpPr>
          <p:cNvPr id="37" name="テキスト ボックス 64"/>
          <p:cNvSpPr txBox="1">
            <a:spLocks noChangeArrowheads="1"/>
          </p:cNvSpPr>
          <p:nvPr/>
        </p:nvSpPr>
        <p:spPr bwMode="auto">
          <a:xfrm>
            <a:off x="506413" y="5307013"/>
            <a:ext cx="1325562" cy="366712"/>
          </a:xfrm>
          <a:prstGeom prst="rect">
            <a:avLst/>
          </a:prstGeom>
          <a:noFill/>
          <a:ln w="9525">
            <a:noFill/>
            <a:miter lim="800000"/>
            <a:headEnd/>
            <a:tailEnd/>
          </a:ln>
        </p:spPr>
        <p:txBody>
          <a:bodyPr>
            <a:spAutoFit/>
          </a:bodyPr>
          <a:lstStyle/>
          <a:p>
            <a:r>
              <a:rPr lang="en-US" altLang="ja-JP">
                <a:latin typeface="Candara" pitchFamily="34" charset="0"/>
                <a:ea typeface="HGP明朝E" pitchFamily="18" charset="-128"/>
              </a:rPr>
              <a:t>Staff5</a:t>
            </a:r>
            <a:endParaRPr lang="ja-JP" altLang="en-US">
              <a:latin typeface="Candara" pitchFamily="34" charset="0"/>
              <a:ea typeface="HGP明朝E" pitchFamily="18" charset="-128"/>
            </a:endParaRPr>
          </a:p>
        </p:txBody>
      </p:sp>
      <p:sp>
        <p:nvSpPr>
          <p:cNvPr id="38" name="正方形/長方形 37"/>
          <p:cNvSpPr/>
          <p:nvPr/>
        </p:nvSpPr>
        <p:spPr>
          <a:xfrm>
            <a:off x="2787650" y="3860800"/>
            <a:ext cx="935038" cy="433388"/>
          </a:xfrm>
          <a:prstGeom prst="rect">
            <a:avLst/>
          </a:prstGeom>
          <a:solidFill>
            <a:srgbClr val="FFC00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休</a:t>
            </a:r>
          </a:p>
        </p:txBody>
      </p:sp>
      <p:sp>
        <p:nvSpPr>
          <p:cNvPr id="39" name="正方形/長方形 66"/>
          <p:cNvSpPr>
            <a:spLocks noChangeArrowheads="1"/>
          </p:cNvSpPr>
          <p:nvPr/>
        </p:nvSpPr>
        <p:spPr bwMode="auto">
          <a:xfrm>
            <a:off x="4651375" y="4581525"/>
            <a:ext cx="936625" cy="433388"/>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40" name="正方形/長方形 67"/>
          <p:cNvSpPr>
            <a:spLocks noChangeArrowheads="1"/>
          </p:cNvSpPr>
          <p:nvPr/>
        </p:nvSpPr>
        <p:spPr bwMode="auto">
          <a:xfrm>
            <a:off x="5572125" y="4581525"/>
            <a:ext cx="936625" cy="433388"/>
          </a:xfrm>
          <a:prstGeom prst="rect">
            <a:avLst/>
          </a:prstGeom>
          <a:solidFill>
            <a:srgbClr val="92D050"/>
          </a:solidFill>
          <a:ln w="15875" algn="ctr">
            <a:solidFill>
              <a:srgbClr val="165D83"/>
            </a:solidFill>
            <a:miter lim="800000"/>
            <a:headEnd/>
            <a:tailEnd/>
          </a:ln>
        </p:spPr>
        <p:txBody>
          <a:bodyPr anchor="ctr"/>
          <a:lstStyle/>
          <a:p>
            <a:pPr algn="ctr"/>
            <a:r>
              <a:rPr lang="ja-JP" altLang="en-US" dirty="0">
                <a:solidFill>
                  <a:srgbClr val="FFFFFF"/>
                </a:solidFill>
                <a:latin typeface="HGP創英角ｺﾞｼｯｸUB" pitchFamily="50" charset="-128"/>
              </a:rPr>
              <a:t>日</a:t>
            </a:r>
          </a:p>
        </p:txBody>
      </p:sp>
      <p:sp>
        <p:nvSpPr>
          <p:cNvPr id="41" name="円/楕円 40"/>
          <p:cNvSpPr/>
          <p:nvPr/>
        </p:nvSpPr>
        <p:spPr>
          <a:xfrm>
            <a:off x="1692275" y="2049463"/>
            <a:ext cx="1095375" cy="390048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2" name="線吹き出し 2 (枠付き) 69"/>
          <p:cNvSpPr>
            <a:spLocks/>
          </p:cNvSpPr>
          <p:nvPr/>
        </p:nvSpPr>
        <p:spPr bwMode="auto">
          <a:xfrm>
            <a:off x="2314575" y="5949950"/>
            <a:ext cx="5194300" cy="639763"/>
          </a:xfrm>
          <a:prstGeom prst="borderCallout2">
            <a:avLst>
              <a:gd name="adj1" fmla="val 32579"/>
              <a:gd name="adj2" fmla="val -1468"/>
              <a:gd name="adj3" fmla="val 21407"/>
              <a:gd name="adj4" fmla="val -4009"/>
              <a:gd name="adj5" fmla="val -25630"/>
              <a:gd name="adj6" fmla="val -4995"/>
            </a:avLst>
          </a:prstGeom>
          <a:solidFill>
            <a:schemeClr val="accent2"/>
          </a:solidFill>
          <a:ln w="15875" algn="ctr">
            <a:solidFill>
              <a:srgbClr val="165D83"/>
            </a:solidFill>
            <a:miter lim="800000"/>
            <a:headEnd/>
            <a:tailEnd/>
          </a:ln>
        </p:spPr>
        <p:txBody>
          <a:bodyPr anchor="ctr"/>
          <a:lstStyle/>
          <a:p>
            <a:r>
              <a:rPr lang="en-US" altLang="ja-JP" dirty="0">
                <a:solidFill>
                  <a:srgbClr val="FFFFFF"/>
                </a:solidFill>
                <a:latin typeface="HGP創英角ｺﾞｼｯｸUB" pitchFamily="50" charset="-128"/>
              </a:rPr>
              <a:t>* </a:t>
            </a:r>
            <a:r>
              <a:rPr lang="ja-JP" altLang="en-US" dirty="0">
                <a:solidFill>
                  <a:srgbClr val="FFFFFF"/>
                </a:solidFill>
                <a:latin typeface="HGP創英角ｺﾞｼｯｸUB" pitchFamily="50" charset="-128"/>
              </a:rPr>
              <a:t>施設</a:t>
            </a:r>
            <a:r>
              <a:rPr lang="ja-JP" altLang="en-US" dirty="0" smtClean="0">
                <a:solidFill>
                  <a:srgbClr val="FFFFFF"/>
                </a:solidFill>
                <a:latin typeface="HGP創英角ｺﾞｼｯｸUB" pitchFamily="50" charset="-128"/>
              </a:rPr>
              <a:t>ごと、シフトごとの需要を満たす</a:t>
            </a:r>
            <a:endParaRPr lang="en-US" altLang="ja-JP" dirty="0">
              <a:solidFill>
                <a:srgbClr val="FFFFFF"/>
              </a:solidFill>
              <a:latin typeface="HGP創英角ｺﾞｼｯｸUB" pitchFamily="50" charset="-128"/>
            </a:endParaRPr>
          </a:p>
          <a:p>
            <a:r>
              <a:rPr lang="en-US" altLang="ja-JP" dirty="0">
                <a:solidFill>
                  <a:srgbClr val="FFFFFF"/>
                </a:solidFill>
                <a:latin typeface="HGP創英角ｺﾞｼｯｸUB" pitchFamily="50" charset="-128"/>
              </a:rPr>
              <a:t>* </a:t>
            </a:r>
            <a:r>
              <a:rPr lang="ja-JP" altLang="en-US" dirty="0" smtClean="0">
                <a:solidFill>
                  <a:srgbClr val="FFFFFF"/>
                </a:solidFill>
                <a:latin typeface="HGP創英角ｺﾞｼｯｸUB" pitchFamily="50" charset="-128"/>
              </a:rPr>
              <a:t>スタッフの同時勤務</a:t>
            </a:r>
            <a:r>
              <a:rPr lang="en-US" altLang="ja-JP" dirty="0" smtClean="0">
                <a:solidFill>
                  <a:srgbClr val="FFFFFF"/>
                </a:solidFill>
                <a:latin typeface="HGP創英角ｺﾞｼｯｸUB" pitchFamily="50" charset="-128"/>
              </a:rPr>
              <a:t> (</a:t>
            </a:r>
            <a:r>
              <a:rPr lang="ja-JP" altLang="en-US" dirty="0" smtClean="0">
                <a:solidFill>
                  <a:srgbClr val="FFFFFF"/>
                </a:solidFill>
                <a:latin typeface="HGP創英角ｺﾞｼｯｸUB" pitchFamily="50" charset="-128"/>
              </a:rPr>
              <a:t>禁止・強制</a:t>
            </a:r>
            <a:r>
              <a:rPr lang="en-US" altLang="ja-JP" dirty="0" smtClean="0">
                <a:solidFill>
                  <a:srgbClr val="FFFFFF"/>
                </a:solidFill>
                <a:latin typeface="HGP創英角ｺﾞｼｯｸUB" pitchFamily="50" charset="-128"/>
              </a:rPr>
              <a:t>)</a:t>
            </a:r>
            <a:endParaRPr lang="ja-JP" altLang="en-US" dirty="0">
              <a:solidFill>
                <a:srgbClr val="FFFFFF"/>
              </a:solidFill>
              <a:latin typeface="HGP創英角ｺﾞｼｯｸUB" pitchFamily="50" charset="-128"/>
            </a:endParaRPr>
          </a:p>
        </p:txBody>
      </p:sp>
      <p:sp>
        <p:nvSpPr>
          <p:cNvPr id="43" name="線吹き出し 2 (枠付き) 70"/>
          <p:cNvSpPr>
            <a:spLocks/>
          </p:cNvSpPr>
          <p:nvPr/>
        </p:nvSpPr>
        <p:spPr bwMode="auto">
          <a:xfrm>
            <a:off x="1403350" y="1604963"/>
            <a:ext cx="4330700" cy="320675"/>
          </a:xfrm>
          <a:prstGeom prst="borderCallout2">
            <a:avLst>
              <a:gd name="adj1" fmla="val 32579"/>
              <a:gd name="adj2" fmla="val -1468"/>
              <a:gd name="adj3" fmla="val 50014"/>
              <a:gd name="adj4" fmla="val -4259"/>
              <a:gd name="adj5" fmla="val 242023"/>
              <a:gd name="adj6" fmla="val -11644"/>
            </a:avLst>
          </a:prstGeom>
          <a:solidFill>
            <a:schemeClr val="accent2"/>
          </a:solidFill>
          <a:ln w="15875" algn="ctr">
            <a:solidFill>
              <a:srgbClr val="165D83"/>
            </a:solidFill>
            <a:miter lim="800000"/>
            <a:headEnd/>
            <a:tailEnd/>
          </a:ln>
        </p:spPr>
        <p:txBody>
          <a:bodyPr anchor="ctr"/>
          <a:lstStyle/>
          <a:p>
            <a:r>
              <a:rPr lang="ja-JP" altLang="en-US" dirty="0">
                <a:solidFill>
                  <a:srgbClr val="FFFFFF"/>
                </a:solidFill>
                <a:latin typeface="HGP創英角ｺﾞｼｯｸUB" pitchFamily="50" charset="-128"/>
              </a:rPr>
              <a:t>ここ</a:t>
            </a:r>
            <a:r>
              <a:rPr lang="ja-JP" altLang="en-US" dirty="0" smtClean="0">
                <a:solidFill>
                  <a:srgbClr val="FFFFFF"/>
                </a:solidFill>
                <a:latin typeface="HGP創英角ｺﾞｼｯｸUB" pitchFamily="50" charset="-128"/>
              </a:rPr>
              <a:t>のスタッフは出勤・休などの希望を持つ</a:t>
            </a:r>
            <a:endParaRPr lang="en-US" altLang="ja-JP" dirty="0">
              <a:solidFill>
                <a:srgbClr val="FFFFFF"/>
              </a:solidFill>
              <a:latin typeface="HGP創英角ｺﾞｼｯｸUB" pitchFamily="50" charset="-128"/>
            </a:endParaRPr>
          </a:p>
        </p:txBody>
      </p:sp>
      <p:pic>
        <p:nvPicPr>
          <p:cNvPr id="44" name="Picture 2"/>
          <p:cNvPicPr>
            <a:picLocks noChangeAspect="1" noChangeArrowheads="1"/>
          </p:cNvPicPr>
          <p:nvPr/>
        </p:nvPicPr>
        <p:blipFill>
          <a:blip r:embed="rId2"/>
          <a:srcRect/>
          <a:stretch>
            <a:fillRect/>
          </a:stretch>
        </p:blipFill>
        <p:spPr bwMode="auto">
          <a:xfrm>
            <a:off x="7542213" y="4840288"/>
            <a:ext cx="1576387" cy="1798637"/>
          </a:xfrm>
          <a:prstGeom prst="rect">
            <a:avLst/>
          </a:prstGeom>
          <a:noFill/>
          <a:ln w="9525">
            <a:noFill/>
            <a:miter lim="800000"/>
            <a:headEnd/>
            <a:tailEnd/>
          </a:ln>
        </p:spPr>
      </p:pic>
    </p:spTree>
    <p:extLst>
      <p:ext uri="{BB962C8B-B14F-4D97-AF65-F5344CB8AC3E}">
        <p14:creationId xmlns:p14="http://schemas.microsoft.com/office/powerpoint/2010/main" val="1416582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Free Search </a:t>
            </a:r>
            <a:r>
              <a:rPr kumimoji="1" lang="ja-JP" altLang="en-US" dirty="0" smtClean="0"/>
              <a:t>部門 </a:t>
            </a:r>
            <a:r>
              <a:rPr kumimoji="1" lang="en-US" altLang="ja-JP" dirty="0" smtClean="0"/>
              <a:t>3</a:t>
            </a:r>
            <a:r>
              <a:rPr kumimoji="1" lang="ja-JP" altLang="en-US" dirty="0" smtClean="0"/>
              <a:t>位</a:t>
            </a:r>
            <a:endParaRPr kumimoji="1" lang="en-US" altLang="ja-JP" dirty="0" smtClean="0"/>
          </a:p>
          <a:p>
            <a:pPr lvl="1"/>
            <a:r>
              <a:rPr kumimoji="1" lang="en-US" altLang="ja-JP" dirty="0" smtClean="0"/>
              <a:t>1</a:t>
            </a:r>
            <a:r>
              <a:rPr kumimoji="1" lang="ja-JP" altLang="en-US" dirty="0" smtClean="0"/>
              <a:t>位 </a:t>
            </a:r>
            <a:r>
              <a:rPr kumimoji="1" lang="en-US" altLang="ja-JP" dirty="0" err="1" smtClean="0"/>
              <a:t>Opturion</a:t>
            </a:r>
            <a:r>
              <a:rPr kumimoji="1" lang="en-US" altLang="ja-JP" dirty="0" smtClean="0"/>
              <a:t>/CPX (NICTA G12</a:t>
            </a:r>
            <a:r>
              <a:rPr kumimoji="1" lang="ja-JP" altLang="en-US" dirty="0" smtClean="0"/>
              <a:t>プロジェクトをベースにした商用ソルバ</a:t>
            </a:r>
            <a:r>
              <a:rPr lang="en-US" altLang="ja-JP" dirty="0"/>
              <a:t>)</a:t>
            </a:r>
            <a:endParaRPr kumimoji="1" lang="en-US" altLang="ja-JP" dirty="0" smtClean="0"/>
          </a:p>
          <a:p>
            <a:pPr lvl="1"/>
            <a:r>
              <a:rPr lang="en-US" altLang="ja-JP" dirty="0" smtClean="0"/>
              <a:t>2</a:t>
            </a:r>
            <a:r>
              <a:rPr lang="ja-JP" altLang="en-US" dirty="0" smtClean="0"/>
              <a:t>位 </a:t>
            </a:r>
            <a:r>
              <a:rPr lang="en-US" altLang="ja-JP" dirty="0" smtClean="0"/>
              <a:t>OR-Tools (Google </a:t>
            </a:r>
            <a:r>
              <a:rPr lang="ja-JP" altLang="en-US" dirty="0" smtClean="0"/>
              <a:t>のオープンソースプロジェクト</a:t>
            </a:r>
            <a:r>
              <a:rPr lang="en-US" altLang="ja-JP" dirty="0"/>
              <a:t>)</a:t>
            </a:r>
            <a:endParaRPr lang="en-US" altLang="ja-JP" dirty="0" smtClean="0"/>
          </a:p>
          <a:p>
            <a:pPr lvl="1"/>
            <a:r>
              <a:rPr kumimoji="1" lang="en-US" altLang="ja-JP" dirty="0" smtClean="0"/>
              <a:t>3</a:t>
            </a:r>
            <a:r>
              <a:rPr kumimoji="1" lang="ja-JP" altLang="en-US" dirty="0" smtClean="0"/>
              <a:t>位 </a:t>
            </a:r>
            <a:r>
              <a:rPr kumimoji="1" lang="en-US" altLang="ja-JP" dirty="0" err="1" smtClean="0"/>
              <a:t>izplus</a:t>
            </a:r>
            <a:r>
              <a:rPr kumimoji="1" lang="en-US" altLang="ja-JP" dirty="0" smtClean="0"/>
              <a:t> (NDiS </a:t>
            </a:r>
            <a:r>
              <a:rPr kumimoji="1" lang="ja-JP" altLang="en-US" dirty="0" smtClean="0"/>
              <a:t>の </a:t>
            </a:r>
            <a:r>
              <a:rPr kumimoji="1" lang="en-US" altLang="ja-JP" dirty="0" smtClean="0"/>
              <a:t>iZ-C </a:t>
            </a:r>
            <a:r>
              <a:rPr lang="ja-JP" altLang="en-US" dirty="0" smtClean="0"/>
              <a:t>をベースとしたソルバ</a:t>
            </a:r>
            <a:r>
              <a:rPr lang="en-US" altLang="ja-JP" dirty="0"/>
              <a:t>)</a:t>
            </a:r>
            <a:endParaRPr kumimoji="1" lang="en-US" altLang="ja-JP" dirty="0" smtClean="0"/>
          </a:p>
          <a:p>
            <a:pPr marL="457200" lvl="1" indent="0">
              <a:buNone/>
            </a:pPr>
            <a:r>
              <a:rPr lang="en-US" altLang="ja-JP" dirty="0" smtClean="0"/>
              <a:t>(9</a:t>
            </a:r>
            <a:r>
              <a:rPr lang="ja-JP" altLang="en-US" dirty="0" smtClean="0"/>
              <a:t>参加者中</a:t>
            </a:r>
            <a:r>
              <a:rPr lang="en-US" altLang="ja-JP" dirty="0" smtClean="0"/>
              <a:t>)</a:t>
            </a:r>
          </a:p>
        </p:txBody>
      </p:sp>
      <p:sp>
        <p:nvSpPr>
          <p:cNvPr id="3" name="タイトル 2"/>
          <p:cNvSpPr>
            <a:spLocks noGrp="1"/>
          </p:cNvSpPr>
          <p:nvPr>
            <p:ph type="title"/>
          </p:nvPr>
        </p:nvSpPr>
        <p:spPr/>
        <p:txBody>
          <a:bodyPr/>
          <a:lstStyle/>
          <a:p>
            <a:r>
              <a:rPr lang="ja-JP" altLang="en-US" dirty="0" smtClean="0"/>
              <a:t>結果 </a:t>
            </a:r>
            <a:r>
              <a:rPr lang="en-US" altLang="ja-JP" dirty="0" smtClean="0"/>
              <a:t>(2013</a:t>
            </a:r>
            <a:r>
              <a:rPr lang="ja-JP" altLang="en-US" dirty="0" smtClean="0"/>
              <a:t>年度</a:t>
            </a:r>
            <a:r>
              <a:rPr lang="en-US" altLang="ja-JP" dirty="0"/>
              <a:t>)</a:t>
            </a:r>
            <a:endParaRPr kumimoji="1" lang="ja-JP" altLang="en-US" dirty="0"/>
          </a:p>
        </p:txBody>
      </p:sp>
      <p:sp>
        <p:nvSpPr>
          <p:cNvPr id="4" name="テキスト ボックス 3"/>
          <p:cNvSpPr txBox="1"/>
          <p:nvPr/>
        </p:nvSpPr>
        <p:spPr>
          <a:xfrm>
            <a:off x="2743944" y="5757631"/>
            <a:ext cx="6165470" cy="646331"/>
          </a:xfrm>
          <a:prstGeom prst="rect">
            <a:avLst/>
          </a:prstGeom>
          <a:noFill/>
          <a:ln>
            <a:solidFill>
              <a:schemeClr val="accent2"/>
            </a:solidFill>
          </a:ln>
        </p:spPr>
        <p:txBody>
          <a:bodyPr wrap="none" rtlCol="0">
            <a:spAutoFit/>
          </a:bodyPr>
          <a:lstStyle/>
          <a:p>
            <a:r>
              <a:rPr lang="en-US" altLang="ja-JP" dirty="0" smtClean="0"/>
              <a:t>2012</a:t>
            </a:r>
            <a:r>
              <a:rPr lang="ja-JP" altLang="en-US" dirty="0" smtClean="0"/>
              <a:t>年の初参加から</a:t>
            </a:r>
            <a:r>
              <a:rPr lang="en-US" altLang="ja-JP" dirty="0" smtClean="0"/>
              <a:t>2</a:t>
            </a:r>
            <a:r>
              <a:rPr lang="ja-JP" altLang="en-US" dirty="0" smtClean="0"/>
              <a:t>年連続</a:t>
            </a:r>
            <a:r>
              <a:rPr lang="en-US" altLang="ja-JP" dirty="0" smtClean="0"/>
              <a:t>3</a:t>
            </a:r>
            <a:r>
              <a:rPr lang="ja-JP" altLang="en-US" dirty="0" smtClean="0"/>
              <a:t>位</a:t>
            </a:r>
            <a:endParaRPr lang="en-US" altLang="ja-JP" dirty="0" smtClean="0"/>
          </a:p>
          <a:p>
            <a:r>
              <a:rPr lang="en-US" altLang="ja-JP" dirty="0" smtClean="0"/>
              <a:t>(</a:t>
            </a:r>
            <a:r>
              <a:rPr lang="ja-JP" altLang="en-US" dirty="0" smtClean="0"/>
              <a:t>上位は入れ替わっており、継続的な改善が必要のよう</a:t>
            </a:r>
            <a:r>
              <a:rPr lang="ja-JP" altLang="en-US" dirty="0"/>
              <a:t>である</a:t>
            </a:r>
            <a:r>
              <a:rPr lang="en-US" altLang="ja-JP" dirty="0" smtClean="0"/>
              <a:t>)</a:t>
            </a:r>
          </a:p>
        </p:txBody>
      </p:sp>
    </p:spTree>
    <p:extLst>
      <p:ext uri="{BB962C8B-B14F-4D97-AF65-F5344CB8AC3E}">
        <p14:creationId xmlns:p14="http://schemas.microsoft.com/office/powerpoint/2010/main" val="2446438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カンファレンス </a:t>
            </a:r>
            <a:r>
              <a:rPr kumimoji="1" lang="en-US" altLang="ja-JP" dirty="0" smtClean="0"/>
              <a:t>CP2014 </a:t>
            </a:r>
            <a:r>
              <a:rPr kumimoji="1" lang="ja-JP" altLang="en-US" dirty="0" smtClean="0"/>
              <a:t>で結果発表　</a:t>
            </a:r>
            <a:r>
              <a:rPr kumimoji="1" lang="en-US" altLang="ja-JP" dirty="0" smtClean="0"/>
              <a:t>(9/8</a:t>
            </a:r>
            <a:r>
              <a:rPr kumimoji="1" lang="ja-JP" altLang="en-US" dirty="0" smtClean="0"/>
              <a:t>～</a:t>
            </a:r>
            <a:r>
              <a:rPr kumimoji="1" lang="en-US" altLang="ja-JP" dirty="0" smtClean="0"/>
              <a:t>9/12)</a:t>
            </a: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en-US" altLang="ja-JP" dirty="0"/>
              <a:t>	</a:t>
            </a:r>
            <a:r>
              <a:rPr lang="en-US" altLang="ja-JP" dirty="0" smtClean="0"/>
              <a:t>						</a:t>
            </a:r>
            <a:r>
              <a:rPr lang="ja-JP" altLang="en-US" sz="4000" dirty="0" smtClean="0"/>
              <a:t>結果は</a:t>
            </a:r>
            <a:r>
              <a:rPr lang="en-US" altLang="ja-JP" sz="4000" dirty="0" smtClean="0"/>
              <a:t>…</a:t>
            </a:r>
            <a:endParaRPr kumimoji="1" lang="en-US" altLang="ja-JP" sz="4000" dirty="0" smtClean="0"/>
          </a:p>
          <a:p>
            <a:endParaRPr kumimoji="1" lang="ja-JP" altLang="en-US" dirty="0"/>
          </a:p>
        </p:txBody>
      </p:sp>
      <p:sp>
        <p:nvSpPr>
          <p:cNvPr id="3" name="タイトル 2"/>
          <p:cNvSpPr>
            <a:spLocks noGrp="1"/>
          </p:cNvSpPr>
          <p:nvPr>
            <p:ph type="title"/>
          </p:nvPr>
        </p:nvSpPr>
        <p:spPr/>
        <p:txBody>
          <a:bodyPr/>
          <a:lstStyle/>
          <a:p>
            <a:r>
              <a:rPr lang="ja-JP" altLang="en-US" dirty="0"/>
              <a:t>結果 </a:t>
            </a:r>
            <a:r>
              <a:rPr lang="en-US" altLang="ja-JP" dirty="0"/>
              <a:t>(</a:t>
            </a:r>
            <a:r>
              <a:rPr lang="en-US" altLang="ja-JP" dirty="0" smtClean="0"/>
              <a:t>2014</a:t>
            </a:r>
            <a:r>
              <a:rPr lang="ja-JP" altLang="en-US" dirty="0" smtClean="0"/>
              <a:t>年度</a:t>
            </a:r>
            <a:r>
              <a:rPr lang="en-US" altLang="ja-JP" dirty="0"/>
              <a:t>)</a:t>
            </a:r>
            <a:endParaRPr kumimoji="1" lang="ja-JP" altLang="en-US" dirty="0"/>
          </a:p>
        </p:txBody>
      </p:sp>
    </p:spTree>
    <p:extLst>
      <p:ext uri="{BB962C8B-B14F-4D97-AF65-F5344CB8AC3E}">
        <p14:creationId xmlns:p14="http://schemas.microsoft.com/office/powerpoint/2010/main" val="2386431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Free search:</a:t>
            </a:r>
          </a:p>
          <a:p>
            <a:pPr lvl="1"/>
            <a:r>
              <a:rPr lang="en-US" altLang="ja-JP" dirty="0" smtClean="0"/>
              <a:t>Gold medal: </a:t>
            </a:r>
            <a:r>
              <a:rPr lang="en-US" altLang="ja-JP" dirty="0" err="1" smtClean="0"/>
              <a:t>iZplus</a:t>
            </a:r>
            <a:endParaRPr lang="en-US" altLang="ja-JP" dirty="0" smtClean="0"/>
          </a:p>
          <a:p>
            <a:pPr lvl="1"/>
            <a:r>
              <a:rPr kumimoji="1" lang="en-US" altLang="ja-JP" dirty="0" smtClean="0"/>
              <a:t>Silver medal: </a:t>
            </a:r>
            <a:r>
              <a:rPr kumimoji="1" lang="en-US" altLang="ja-JP" dirty="0" err="1" smtClean="0"/>
              <a:t>Opturion</a:t>
            </a:r>
            <a:r>
              <a:rPr kumimoji="1" lang="en-US" altLang="ja-JP" dirty="0" smtClean="0"/>
              <a:t> CPX</a:t>
            </a:r>
          </a:p>
          <a:p>
            <a:pPr lvl="1"/>
            <a:r>
              <a:rPr lang="en-US" altLang="ja-JP" dirty="0" smtClean="0"/>
              <a:t>Bronze medal: Choco</a:t>
            </a:r>
          </a:p>
          <a:p>
            <a:pPr marL="457200" lvl="1" indent="0">
              <a:buNone/>
            </a:pPr>
            <a:r>
              <a:rPr lang="en-US" altLang="ja-JP" dirty="0" smtClean="0"/>
              <a:t>(12</a:t>
            </a:r>
            <a:r>
              <a:rPr lang="ja-JP" altLang="en-US" dirty="0" smtClean="0"/>
              <a:t>参加者中</a:t>
            </a:r>
            <a:r>
              <a:rPr lang="en-US" altLang="ja-JP" dirty="0" smtClean="0"/>
              <a:t>)</a:t>
            </a:r>
            <a:endParaRPr lang="en-US" altLang="ja-JP" dirty="0"/>
          </a:p>
          <a:p>
            <a:pPr lvl="1"/>
            <a:endParaRPr lang="en-US" altLang="ja-JP" dirty="0" smtClean="0"/>
          </a:p>
        </p:txBody>
      </p:sp>
      <p:sp>
        <p:nvSpPr>
          <p:cNvPr id="3" name="タイトル 2"/>
          <p:cNvSpPr>
            <a:spLocks noGrp="1"/>
          </p:cNvSpPr>
          <p:nvPr>
            <p:ph type="title"/>
          </p:nvPr>
        </p:nvSpPr>
        <p:spPr/>
        <p:txBody>
          <a:bodyPr/>
          <a:lstStyle/>
          <a:p>
            <a:r>
              <a:rPr lang="ja-JP" altLang="en-US" dirty="0"/>
              <a:t>結果 </a:t>
            </a:r>
            <a:r>
              <a:rPr lang="en-US" altLang="ja-JP" dirty="0"/>
              <a:t>(2014</a:t>
            </a:r>
            <a:r>
              <a:rPr lang="ja-JP" altLang="en-US" dirty="0" smtClean="0"/>
              <a:t>年度</a:t>
            </a:r>
            <a:r>
              <a:rPr lang="en-US" altLang="ja-JP" smtClean="0"/>
              <a:t>)</a:t>
            </a:r>
            <a:endParaRPr kumimoji="1" lang="ja-JP" altLang="en-US" dirty="0"/>
          </a:p>
        </p:txBody>
      </p:sp>
      <p:sp>
        <p:nvSpPr>
          <p:cNvPr id="4" name="テキスト ボックス 3"/>
          <p:cNvSpPr txBox="1"/>
          <p:nvPr/>
        </p:nvSpPr>
        <p:spPr>
          <a:xfrm>
            <a:off x="1257300" y="6353175"/>
            <a:ext cx="6455678" cy="369332"/>
          </a:xfrm>
          <a:prstGeom prst="rect">
            <a:avLst/>
          </a:prstGeom>
          <a:noFill/>
        </p:spPr>
        <p:txBody>
          <a:bodyPr wrap="none" rtlCol="0">
            <a:spAutoFit/>
          </a:bodyPr>
          <a:lstStyle/>
          <a:p>
            <a:r>
              <a:rPr lang="ja-JP" altLang="en-US" dirty="0" smtClean="0"/>
              <a:t>参考  </a:t>
            </a:r>
            <a:r>
              <a:rPr lang="en-US" altLang="ja-JP" dirty="0" smtClean="0"/>
              <a:t>http</a:t>
            </a:r>
            <a:r>
              <a:rPr lang="en-US" altLang="ja-JP" dirty="0"/>
              <a:t>://www.minizinc.org/challenge2014/results2014.html</a:t>
            </a:r>
            <a:endParaRPr kumimoji="1" lang="ja-JP" altLang="en-US" dirty="0"/>
          </a:p>
        </p:txBody>
      </p:sp>
      <p:sp>
        <p:nvSpPr>
          <p:cNvPr id="5" name="右矢印 4"/>
          <p:cNvSpPr/>
          <p:nvPr/>
        </p:nvSpPr>
        <p:spPr>
          <a:xfrm rot="10800000">
            <a:off x="3252786" y="1533524"/>
            <a:ext cx="1647825" cy="32861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C:\Users\fujiwarat\AppData\Local\Microsoft\Windows\Temporary Internet Files\Content.IE5\QNC5FB9I\MC9004462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837" y="4595812"/>
            <a:ext cx="7334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C:\Users\fujiwarat\AppData\Local\Microsoft\Windows\Temporary Internet Files\Content.IE5\SZR7HBJA\MC9004238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859" y="1297780"/>
            <a:ext cx="721740" cy="8001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475747" y="3002060"/>
            <a:ext cx="1872629" cy="276999"/>
          </a:xfrm>
          <a:prstGeom prst="rect">
            <a:avLst/>
          </a:prstGeom>
          <a:noFill/>
          <a:ln>
            <a:noFill/>
          </a:ln>
        </p:spPr>
        <p:txBody>
          <a:bodyPr wrap="none" rtlCol="0">
            <a:spAutoFit/>
          </a:bodyPr>
          <a:lstStyle/>
          <a:p>
            <a:r>
              <a:rPr lang="ja-JP" altLang="en-US" sz="1200" strike="dblStrike" dirty="0" smtClean="0"/>
              <a:t>その他に </a:t>
            </a:r>
            <a:r>
              <a:rPr lang="en-US" altLang="ja-JP" sz="1200" strike="dblStrike" dirty="0" smtClean="0"/>
              <a:t>Open class 3</a:t>
            </a:r>
            <a:r>
              <a:rPr lang="ja-JP" altLang="en-US" sz="1200" strike="dblStrike" dirty="0" smtClean="0"/>
              <a:t>位</a:t>
            </a:r>
            <a:endParaRPr lang="en-US" altLang="ja-JP" sz="1200" strike="dblStrike" dirty="0" smtClean="0"/>
          </a:p>
        </p:txBody>
      </p:sp>
      <p:sp>
        <p:nvSpPr>
          <p:cNvPr id="10" name="テキスト ボックス 9"/>
          <p:cNvSpPr txBox="1"/>
          <p:nvPr/>
        </p:nvSpPr>
        <p:spPr>
          <a:xfrm>
            <a:off x="1062090" y="5529031"/>
            <a:ext cx="6029215" cy="369332"/>
          </a:xfrm>
          <a:prstGeom prst="rect">
            <a:avLst/>
          </a:prstGeom>
          <a:noFill/>
          <a:ln>
            <a:solidFill>
              <a:schemeClr val="accent2"/>
            </a:solidFill>
          </a:ln>
        </p:spPr>
        <p:txBody>
          <a:bodyPr wrap="none" rtlCol="0">
            <a:spAutoFit/>
          </a:bodyPr>
          <a:lstStyle/>
          <a:p>
            <a:r>
              <a:rPr lang="ja-JP" altLang="en-US" dirty="0"/>
              <a:t>分析</a:t>
            </a:r>
            <a:r>
              <a:rPr lang="ja-JP" altLang="en-US" dirty="0" smtClean="0"/>
              <a:t>はまだ行っていないが、改善点の有効性が確認できた。</a:t>
            </a:r>
            <a:endParaRPr lang="en-US" altLang="ja-JP" dirty="0" smtClean="0"/>
          </a:p>
        </p:txBody>
      </p:sp>
    </p:spTree>
    <p:extLst>
      <p:ext uri="{BB962C8B-B14F-4D97-AF65-F5344CB8AC3E}">
        <p14:creationId xmlns:p14="http://schemas.microsoft.com/office/powerpoint/2010/main" val="3873904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例えば </a:t>
            </a:r>
            <a:r>
              <a:rPr lang="en-US" altLang="ja-JP" dirty="0" smtClean="0"/>
              <a:t>VRP (Vehicle Routing Problem)</a:t>
            </a:r>
            <a:endParaRPr kumimoji="1" lang="en-US" altLang="ja-JP" dirty="0" smtClean="0"/>
          </a:p>
          <a:p>
            <a:r>
              <a:rPr kumimoji="1" lang="ja-JP" altLang="en-US" dirty="0" smtClean="0"/>
              <a:t>導入した手法はどれも既知の手法ではあるがかなり有効。</a:t>
            </a:r>
            <a:endParaRPr kumimoji="1" lang="en-US" altLang="ja-JP" dirty="0" smtClean="0"/>
          </a:p>
          <a:p>
            <a:r>
              <a:rPr kumimoji="1" lang="en-US" altLang="ja-JP" dirty="0" smtClean="0"/>
              <a:t>(</a:t>
            </a:r>
            <a:r>
              <a:rPr kumimoji="1" lang="ja-JP" altLang="en-US" dirty="0" smtClean="0"/>
              <a:t>おそらく局所探索の導入によって</a:t>
            </a:r>
            <a:r>
              <a:rPr kumimoji="1" lang="en-US" altLang="ja-JP" dirty="0" smtClean="0"/>
              <a:t>)</a:t>
            </a:r>
            <a:r>
              <a:rPr kumimoji="1" lang="ja-JP" altLang="en-US" dirty="0" smtClean="0"/>
              <a:t>他の制約ソルバとは明らかに異なる性質を得ている。</a:t>
            </a:r>
            <a:endParaRPr kumimoji="1" lang="en-US" altLang="ja-JP" dirty="0" smtClean="0"/>
          </a:p>
          <a:p>
            <a:pPr marL="0" indent="0">
              <a:buNone/>
            </a:pPr>
            <a:endParaRPr kumimoji="1" lang="en-US" altLang="ja-JP" dirty="0" smtClean="0"/>
          </a:p>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kumimoji="1" lang="ja-JP" altLang="en-US" dirty="0" smtClean="0"/>
              <a:t>有効だった点</a:t>
            </a:r>
            <a:endParaRPr kumimoji="1" lang="ja-JP" altLang="en-US" dirty="0"/>
          </a:p>
        </p:txBody>
      </p:sp>
      <p:sp>
        <p:nvSpPr>
          <p:cNvPr id="5" name="テキスト ボックス 4"/>
          <p:cNvSpPr txBox="1"/>
          <p:nvPr/>
        </p:nvSpPr>
        <p:spPr>
          <a:xfrm>
            <a:off x="1257300" y="6353175"/>
            <a:ext cx="6506974" cy="369332"/>
          </a:xfrm>
          <a:prstGeom prst="rect">
            <a:avLst/>
          </a:prstGeom>
          <a:noFill/>
        </p:spPr>
        <p:txBody>
          <a:bodyPr wrap="none" rtlCol="0">
            <a:spAutoFit/>
          </a:bodyPr>
          <a:lstStyle/>
          <a:p>
            <a:r>
              <a:rPr lang="ja-JP" altLang="en-US" dirty="0" smtClean="0"/>
              <a:t>参考  </a:t>
            </a:r>
            <a:r>
              <a:rPr lang="en-US" altLang="ja-JP" dirty="0" smtClean="0"/>
              <a:t>http</a:t>
            </a:r>
            <a:r>
              <a:rPr lang="en-US" altLang="ja-JP" dirty="0"/>
              <a:t>://</a:t>
            </a:r>
            <a:r>
              <a:rPr lang="en-US" altLang="ja-JP" dirty="0" smtClean="0"/>
              <a:t>www.minizinc.org/challenge2013/results2013.html </a:t>
            </a:r>
            <a:endParaRPr kumimoji="1" lang="ja-JP"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9" y="2743201"/>
            <a:ext cx="7576936" cy="36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524000" y="2955974"/>
            <a:ext cx="1148071" cy="253916"/>
          </a:xfrm>
          <a:prstGeom prst="rect">
            <a:avLst/>
          </a:prstGeom>
          <a:noFill/>
        </p:spPr>
        <p:txBody>
          <a:bodyPr wrap="none" rtlCol="0">
            <a:spAutoFit/>
          </a:bodyPr>
          <a:lstStyle/>
          <a:p>
            <a:r>
              <a:rPr lang="en-US" altLang="ja-JP" sz="1050" dirty="0" smtClean="0"/>
              <a:t>(33</a:t>
            </a:r>
            <a:r>
              <a:rPr lang="ja-JP" altLang="en-US" sz="1050" dirty="0" smtClean="0"/>
              <a:t>ノードの問題</a:t>
            </a:r>
            <a:r>
              <a:rPr lang="en-US" altLang="ja-JP" sz="1050" dirty="0" smtClean="0"/>
              <a:t>)</a:t>
            </a:r>
            <a:endParaRPr kumimoji="1" lang="ja-JP" altLang="en-US" sz="1050" dirty="0"/>
          </a:p>
        </p:txBody>
      </p:sp>
    </p:spTree>
    <p:extLst>
      <p:ext uri="{BB962C8B-B14F-4D97-AF65-F5344CB8AC3E}">
        <p14:creationId xmlns:p14="http://schemas.microsoft.com/office/powerpoint/2010/main" val="2847690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a:t>パズル的</a:t>
            </a:r>
            <a:r>
              <a:rPr lang="ja-JP" altLang="en-US" dirty="0" smtClean="0"/>
              <a:t>な問題では</a:t>
            </a:r>
            <a:r>
              <a:rPr lang="ja-JP" altLang="en-US" dirty="0"/>
              <a:t>他</a:t>
            </a:r>
            <a:r>
              <a:rPr lang="ja-JP" altLang="en-US" dirty="0" smtClean="0"/>
              <a:t>のソルバに劣る面もあり、工夫の余地あり。</a:t>
            </a:r>
            <a:endParaRPr lang="en-US" altLang="ja-JP" dirty="0"/>
          </a:p>
          <a:p>
            <a:pPr lvl="1"/>
            <a:r>
              <a:rPr lang="ja-JP" altLang="en-US" dirty="0" smtClean="0"/>
              <a:t>ヒューリスティクスや実装技術</a:t>
            </a:r>
            <a:endParaRPr lang="en-US" altLang="ja-JP" dirty="0" smtClean="0"/>
          </a:p>
          <a:p>
            <a:pPr lvl="1"/>
            <a:r>
              <a:rPr lang="en-US" altLang="ja-JP" dirty="0" smtClean="0"/>
              <a:t>NG</a:t>
            </a:r>
            <a:r>
              <a:rPr lang="ja-JP" altLang="en-US" dirty="0" smtClean="0"/>
              <a:t>学習</a:t>
            </a:r>
            <a:endParaRPr lang="en-US" altLang="ja-JP" dirty="0" smtClean="0"/>
          </a:p>
          <a:p>
            <a:pPr lvl="1"/>
            <a:r>
              <a:rPr lang="ja-JP" altLang="en-US" dirty="0"/>
              <a:t>他</a:t>
            </a:r>
            <a:r>
              <a:rPr lang="ja-JP" altLang="en-US" dirty="0" smtClean="0"/>
              <a:t>のクラスとの関連では並列化など</a:t>
            </a:r>
            <a:endParaRPr lang="en-US" altLang="ja-JP" dirty="0" smtClean="0"/>
          </a:p>
        </p:txBody>
      </p:sp>
      <p:sp>
        <p:nvSpPr>
          <p:cNvPr id="3" name="タイトル 2"/>
          <p:cNvSpPr>
            <a:spLocks noGrp="1"/>
          </p:cNvSpPr>
          <p:nvPr>
            <p:ph type="title"/>
          </p:nvPr>
        </p:nvSpPr>
        <p:spPr/>
        <p:txBody>
          <a:bodyPr/>
          <a:lstStyle/>
          <a:p>
            <a:r>
              <a:rPr lang="ja-JP" altLang="en-US" dirty="0"/>
              <a:t>今後</a:t>
            </a:r>
            <a:r>
              <a:rPr lang="ja-JP" altLang="en-US" dirty="0" smtClean="0"/>
              <a:t>の工夫の余地</a:t>
            </a:r>
            <a:endParaRPr kumimoji="1" lang="ja-JP" alt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62" y="2699202"/>
            <a:ext cx="7639050" cy="365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257300" y="6353175"/>
            <a:ext cx="6506974" cy="369332"/>
          </a:xfrm>
          <a:prstGeom prst="rect">
            <a:avLst/>
          </a:prstGeom>
          <a:noFill/>
        </p:spPr>
        <p:txBody>
          <a:bodyPr wrap="none" rtlCol="0">
            <a:spAutoFit/>
          </a:bodyPr>
          <a:lstStyle/>
          <a:p>
            <a:r>
              <a:rPr lang="ja-JP" altLang="en-US" dirty="0" smtClean="0"/>
              <a:t>参考  </a:t>
            </a:r>
            <a:r>
              <a:rPr lang="en-US" altLang="ja-JP" dirty="0" smtClean="0"/>
              <a:t>http</a:t>
            </a:r>
            <a:r>
              <a:rPr lang="en-US" altLang="ja-JP" dirty="0"/>
              <a:t>://</a:t>
            </a:r>
            <a:r>
              <a:rPr lang="en-US" altLang="ja-JP" dirty="0" smtClean="0"/>
              <a:t>www.minizinc.org/challenge2013/results2013.html </a:t>
            </a:r>
            <a:endParaRPr kumimoji="1" lang="ja-JP"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19" y="1183645"/>
            <a:ext cx="14763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7678032" y="2405390"/>
            <a:ext cx="1383712" cy="261610"/>
          </a:xfrm>
          <a:prstGeom prst="rect">
            <a:avLst/>
          </a:prstGeom>
          <a:noFill/>
        </p:spPr>
        <p:txBody>
          <a:bodyPr wrap="none" rtlCol="0">
            <a:spAutoFit/>
          </a:bodyPr>
          <a:lstStyle/>
          <a:p>
            <a:r>
              <a:rPr lang="en-US" altLang="ja-JP" sz="1050" dirty="0" err="1" smtClean="0"/>
              <a:t>nonogram</a:t>
            </a:r>
            <a:r>
              <a:rPr lang="ja-JP" altLang="en-US" sz="1050" dirty="0" smtClean="0"/>
              <a:t>の問題例</a:t>
            </a:r>
            <a:endParaRPr kumimoji="1" lang="ja-JP" altLang="en-US" sz="1050" dirty="0"/>
          </a:p>
        </p:txBody>
      </p:sp>
      <p:sp>
        <p:nvSpPr>
          <p:cNvPr id="9" name="テキスト ボックス 8"/>
          <p:cNvSpPr txBox="1"/>
          <p:nvPr/>
        </p:nvSpPr>
        <p:spPr>
          <a:xfrm>
            <a:off x="1533525" y="2908349"/>
            <a:ext cx="1085554" cy="261610"/>
          </a:xfrm>
          <a:prstGeom prst="rect">
            <a:avLst/>
          </a:prstGeom>
          <a:noFill/>
        </p:spPr>
        <p:txBody>
          <a:bodyPr wrap="none" rtlCol="0">
            <a:spAutoFit/>
          </a:bodyPr>
          <a:lstStyle/>
          <a:p>
            <a:r>
              <a:rPr lang="en-US" altLang="ja-JP" sz="1050" dirty="0" smtClean="0"/>
              <a:t>(17x17</a:t>
            </a:r>
            <a:r>
              <a:rPr lang="ja-JP" altLang="en-US" sz="1050" dirty="0" smtClean="0"/>
              <a:t>の問題</a:t>
            </a:r>
            <a:r>
              <a:rPr lang="en-US" altLang="ja-JP" sz="1050" dirty="0" smtClean="0"/>
              <a:t>)</a:t>
            </a:r>
            <a:endParaRPr kumimoji="1" lang="ja-JP" altLang="en-US" sz="1050" dirty="0"/>
          </a:p>
        </p:txBody>
      </p:sp>
    </p:spTree>
    <p:extLst>
      <p:ext uri="{BB962C8B-B14F-4D97-AF65-F5344CB8AC3E}">
        <p14:creationId xmlns:p14="http://schemas.microsoft.com/office/powerpoint/2010/main" val="2306791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現状を俯瞰する良い機会。</a:t>
            </a:r>
            <a:endParaRPr kumimoji="1" lang="en-US" altLang="ja-JP" dirty="0" smtClean="0"/>
          </a:p>
          <a:p>
            <a:r>
              <a:rPr kumimoji="1" lang="ja-JP" altLang="en-US" dirty="0" smtClean="0"/>
              <a:t>実務の中で発見したヒューリスティクスが一般的な枠組みでも有効であることが確認できた。</a:t>
            </a:r>
            <a:endParaRPr kumimoji="1" lang="en-US" altLang="ja-JP" dirty="0" smtClean="0"/>
          </a:p>
          <a:p>
            <a:r>
              <a:rPr lang="ja-JP" altLang="en-US" dirty="0" smtClean="0"/>
              <a:t>さまざまなつながりができる。</a:t>
            </a:r>
            <a:endParaRPr lang="en-US" altLang="ja-JP" dirty="0" smtClean="0"/>
          </a:p>
          <a:p>
            <a:pPr lvl="1"/>
            <a:r>
              <a:rPr lang="ja-JP" altLang="en-US" dirty="0" smtClean="0"/>
              <a:t>主催者・他の参加者</a:t>
            </a:r>
            <a:endParaRPr lang="en-US" altLang="ja-JP" dirty="0" smtClean="0"/>
          </a:p>
          <a:p>
            <a:pPr lvl="1"/>
            <a:r>
              <a:rPr lang="ja-JP" altLang="en-US" dirty="0"/>
              <a:t>結果</a:t>
            </a:r>
            <a:r>
              <a:rPr lang="ja-JP" altLang="en-US" dirty="0" smtClean="0"/>
              <a:t>を見た人</a:t>
            </a:r>
            <a:endParaRPr kumimoji="1" lang="en-US" altLang="ja-JP" dirty="0" smtClean="0"/>
          </a:p>
          <a:p>
            <a:r>
              <a:rPr lang="ja-JP" altLang="en-US" dirty="0" smtClean="0"/>
              <a:t>単純に</a:t>
            </a:r>
            <a:r>
              <a:rPr lang="ja-JP" altLang="en-US" dirty="0"/>
              <a:t>楽しい</a:t>
            </a:r>
            <a:r>
              <a:rPr lang="en-US" altLang="ja-JP" dirty="0" smtClean="0"/>
              <a:t>!</a:t>
            </a:r>
          </a:p>
          <a:p>
            <a:endParaRPr lang="en-US" altLang="ja-JP" dirty="0"/>
          </a:p>
          <a:p>
            <a:endParaRPr lang="en-US" altLang="ja-JP" dirty="0" smtClean="0"/>
          </a:p>
          <a:p>
            <a:endParaRPr lang="en-US" altLang="ja-JP" dirty="0"/>
          </a:p>
          <a:p>
            <a:endParaRPr lang="en-US" altLang="ja-JP" dirty="0" smtClean="0"/>
          </a:p>
          <a:p>
            <a:endParaRPr lang="en-US" altLang="ja-JP" dirty="0"/>
          </a:p>
          <a:p>
            <a:pPr marL="0" indent="0">
              <a:buNone/>
            </a:pPr>
            <a:r>
              <a:rPr lang="ja-JP" altLang="en-US" dirty="0" smtClean="0"/>
              <a:t>目的によっては競技会を主催するのもよいかもしれませんね</a:t>
            </a:r>
            <a:r>
              <a:rPr lang="en-US" altLang="ja-JP" dirty="0" smtClean="0"/>
              <a:t>…</a:t>
            </a:r>
          </a:p>
          <a:p>
            <a:endParaRPr kumimoji="1" lang="en-US" altLang="ja-JP" dirty="0"/>
          </a:p>
          <a:p>
            <a:endParaRPr kumimoji="1" lang="en-US" altLang="ja-JP" dirty="0" smtClean="0"/>
          </a:p>
        </p:txBody>
      </p:sp>
      <p:sp>
        <p:nvSpPr>
          <p:cNvPr id="3" name="タイトル 2"/>
          <p:cNvSpPr>
            <a:spLocks noGrp="1"/>
          </p:cNvSpPr>
          <p:nvPr>
            <p:ph type="title"/>
          </p:nvPr>
        </p:nvSpPr>
        <p:spPr/>
        <p:txBody>
          <a:bodyPr/>
          <a:lstStyle/>
          <a:p>
            <a:r>
              <a:rPr lang="ja-JP" altLang="en-US" dirty="0"/>
              <a:t>参加</a:t>
            </a:r>
            <a:r>
              <a:rPr lang="ja-JP" altLang="en-US" dirty="0" smtClean="0"/>
              <a:t>を振り返って</a:t>
            </a:r>
            <a:endParaRPr kumimoji="1" lang="ja-JP" altLang="en-US" dirty="0"/>
          </a:p>
        </p:txBody>
      </p:sp>
    </p:spTree>
    <p:extLst>
      <p:ext uri="{BB962C8B-B14F-4D97-AF65-F5344CB8AC3E}">
        <p14:creationId xmlns:p14="http://schemas.microsoft.com/office/powerpoint/2010/main" val="3793199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「比較」にはさまざまな観点がありうる。</a:t>
            </a:r>
            <a:endParaRPr lang="en-US" altLang="ja-JP" dirty="0" smtClean="0"/>
          </a:p>
          <a:p>
            <a:pPr lvl="1"/>
            <a:r>
              <a:rPr kumimoji="1" lang="ja-JP" altLang="en-US" dirty="0"/>
              <a:t>必ず</a:t>
            </a:r>
            <a:r>
              <a:rPr kumimoji="1" lang="ja-JP" altLang="en-US" dirty="0" smtClean="0"/>
              <a:t>しもベストではない</a:t>
            </a:r>
            <a:endParaRPr kumimoji="1" lang="en-US" altLang="ja-JP" dirty="0" smtClean="0"/>
          </a:p>
          <a:p>
            <a:pPr lvl="1"/>
            <a:r>
              <a:rPr kumimoji="1" lang="ja-JP" altLang="en-US" dirty="0" smtClean="0"/>
              <a:t>目的をはっきりさせることと、ある程度の割り切りも重要に思われる。</a:t>
            </a:r>
            <a:endParaRPr kumimoji="1" lang="en-US" altLang="ja-JP" dirty="0" smtClean="0"/>
          </a:p>
          <a:p>
            <a:pPr lvl="1"/>
            <a:endParaRPr lang="en-US" altLang="ja-JP" dirty="0"/>
          </a:p>
          <a:p>
            <a:r>
              <a:rPr kumimoji="1" lang="ja-JP" altLang="en-US" dirty="0" smtClean="0"/>
              <a:t>問題の選び方</a:t>
            </a:r>
            <a:endParaRPr kumimoji="1" lang="en-US" altLang="ja-JP" dirty="0" smtClean="0"/>
          </a:p>
          <a:p>
            <a:pPr lvl="1"/>
            <a:r>
              <a:rPr lang="ja-JP" altLang="en-US" dirty="0"/>
              <a:t>主催者</a:t>
            </a:r>
            <a:r>
              <a:rPr lang="ja-JP" altLang="en-US" dirty="0" smtClean="0"/>
              <a:t>の興味による。</a:t>
            </a:r>
            <a:endParaRPr lang="en-US" altLang="ja-JP" dirty="0" smtClean="0"/>
          </a:p>
          <a:p>
            <a:pPr lvl="2"/>
            <a:r>
              <a:rPr lang="ja-JP" altLang="en-US" dirty="0" smtClean="0"/>
              <a:t>事前に公開されている訳ではない。</a:t>
            </a:r>
            <a:endParaRPr lang="en-US" altLang="ja-JP" dirty="0" smtClean="0"/>
          </a:p>
          <a:p>
            <a:pPr lvl="2"/>
            <a:r>
              <a:rPr lang="ja-JP" altLang="en-US" dirty="0" smtClean="0"/>
              <a:t>競技会参加者が問題も応募できる。</a:t>
            </a:r>
            <a:endParaRPr lang="en-US" altLang="ja-JP" dirty="0" smtClean="0"/>
          </a:p>
          <a:p>
            <a:pPr lvl="1"/>
            <a:r>
              <a:rPr kumimoji="1" lang="ja-JP" altLang="en-US" dirty="0" smtClean="0"/>
              <a:t>最適化問題が多いが、制約充足解の</a:t>
            </a:r>
            <a:r>
              <a:rPr lang="ja-JP" altLang="en-US" dirty="0" smtClean="0"/>
              <a:t>発見能力・充足不可能性の発見能力などの観点もありうる</a:t>
            </a:r>
            <a:endParaRPr lang="en-US" altLang="ja-JP" dirty="0" smtClean="0"/>
          </a:p>
          <a:p>
            <a:r>
              <a:rPr kumimoji="1" lang="ja-JP" altLang="en-US" dirty="0"/>
              <a:t>比較</a:t>
            </a:r>
            <a:r>
              <a:rPr kumimoji="1" lang="ja-JP" altLang="en-US" dirty="0" smtClean="0"/>
              <a:t>の仕方</a:t>
            </a:r>
            <a:endParaRPr kumimoji="1" lang="en-US" altLang="ja-JP" dirty="0" smtClean="0"/>
          </a:p>
          <a:p>
            <a:pPr lvl="1"/>
            <a:r>
              <a:rPr kumimoji="1" lang="ja-JP" altLang="en-US" dirty="0" smtClean="0"/>
              <a:t>順位が主な観点</a:t>
            </a:r>
            <a:endParaRPr lang="en-US" altLang="ja-JP" dirty="0" smtClean="0"/>
          </a:p>
          <a:p>
            <a:pPr lvl="2"/>
            <a:r>
              <a:rPr kumimoji="1" lang="ja-JP" altLang="en-US" dirty="0"/>
              <a:t>解けた</a:t>
            </a:r>
            <a:r>
              <a:rPr kumimoji="1" lang="ja-JP" altLang="en-US" dirty="0" smtClean="0"/>
              <a:t>場合、時間の大小関係 </a:t>
            </a:r>
            <a:r>
              <a:rPr lang="en-US" altLang="ja-JP" dirty="0" smtClean="0"/>
              <a:t>(1ms, 10ms, 10</a:t>
            </a:r>
            <a:r>
              <a:rPr lang="ja-JP" altLang="en-US" dirty="0" smtClean="0"/>
              <a:t>分の評価はどうあるべき</a:t>
            </a:r>
            <a:r>
              <a:rPr lang="en-US" altLang="ja-JP" dirty="0" smtClean="0"/>
              <a:t>?)</a:t>
            </a:r>
            <a:endParaRPr kumimoji="1" lang="en-US" altLang="ja-JP" dirty="0" smtClean="0"/>
          </a:p>
          <a:p>
            <a:pPr lvl="2"/>
            <a:r>
              <a:rPr lang="ja-JP" altLang="en-US" dirty="0" smtClean="0"/>
              <a:t>最適化の場合、大小関係</a:t>
            </a:r>
            <a:r>
              <a:rPr lang="en-US" altLang="ja-JP" dirty="0"/>
              <a:t> </a:t>
            </a:r>
            <a:r>
              <a:rPr lang="en-US" altLang="ja-JP" dirty="0" smtClean="0"/>
              <a:t>(</a:t>
            </a:r>
            <a:r>
              <a:rPr kumimoji="1" lang="ja-JP" altLang="en-US" dirty="0" smtClean="0"/>
              <a:t>最適解</a:t>
            </a:r>
            <a:r>
              <a:rPr lang="ja-JP" altLang="en-US" dirty="0" smtClean="0"/>
              <a:t>との差・比率は考慮のしない</a:t>
            </a:r>
            <a:r>
              <a:rPr lang="en-US" altLang="ja-JP" dirty="0" smtClean="0"/>
              <a:t>)</a:t>
            </a:r>
            <a:endParaRPr kumimoji="1" lang="en-US" altLang="ja-JP" dirty="0" smtClean="0"/>
          </a:p>
        </p:txBody>
      </p:sp>
      <p:sp>
        <p:nvSpPr>
          <p:cNvPr id="3" name="タイトル 2"/>
          <p:cNvSpPr>
            <a:spLocks noGrp="1"/>
          </p:cNvSpPr>
          <p:nvPr>
            <p:ph type="title"/>
          </p:nvPr>
        </p:nvSpPr>
        <p:spPr/>
        <p:txBody>
          <a:bodyPr/>
          <a:lstStyle/>
          <a:p>
            <a:r>
              <a:rPr lang="ja-JP" altLang="en-US" dirty="0" smtClean="0"/>
              <a:t>競技会そのものについて</a:t>
            </a:r>
            <a:endParaRPr kumimoji="1" lang="ja-JP" altLang="en-US" dirty="0"/>
          </a:p>
        </p:txBody>
      </p:sp>
    </p:spTree>
    <p:extLst>
      <p:ext uri="{BB962C8B-B14F-4D97-AF65-F5344CB8AC3E}">
        <p14:creationId xmlns:p14="http://schemas.microsoft.com/office/powerpoint/2010/main" val="815221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制約プログラミングとは</a:t>
            </a:r>
            <a:endParaRPr kumimoji="1" lang="en-US" altLang="ja-JP" dirty="0" smtClean="0"/>
          </a:p>
          <a:p>
            <a:pPr lvl="1"/>
            <a:r>
              <a:rPr lang="ja-JP" altLang="en-US" dirty="0"/>
              <a:t>問題を変数間の制約として記述するプログラミングパラダイムの一種</a:t>
            </a:r>
            <a:endParaRPr lang="en-US" altLang="ja-JP" dirty="0"/>
          </a:p>
          <a:p>
            <a:pPr lvl="1"/>
            <a:r>
              <a:rPr kumimoji="1" lang="ja-JP" altLang="en-US" dirty="0" smtClean="0"/>
              <a:t>広い概念を含むが、伝統的には</a:t>
            </a:r>
            <a:r>
              <a:rPr lang="ja-JP" altLang="en-US" dirty="0"/>
              <a:t>有限領域の</a:t>
            </a:r>
            <a:r>
              <a:rPr lang="ja-JP" altLang="en-US" dirty="0" smtClean="0"/>
              <a:t>整数上</a:t>
            </a:r>
            <a:r>
              <a:rPr lang="ja-JP" altLang="en-US" dirty="0"/>
              <a:t>で</a:t>
            </a:r>
            <a:r>
              <a:rPr lang="ja-JP" altLang="en-US" dirty="0" smtClean="0"/>
              <a:t>の制約充足問題を解くことが多い。</a:t>
            </a:r>
            <a:endParaRPr lang="en-US" altLang="ja-JP" dirty="0" smtClean="0"/>
          </a:p>
          <a:p>
            <a:pPr lvl="1"/>
            <a:r>
              <a:rPr lang="ja-JP" altLang="en-US" dirty="0"/>
              <a:t>アーク</a:t>
            </a:r>
            <a:r>
              <a:rPr lang="ja-JP" altLang="en-US" dirty="0" smtClean="0"/>
              <a:t>整合、グローバル制約、探索といった主要な技術がある。</a:t>
            </a:r>
            <a:endParaRPr lang="en-US" altLang="ja-JP" dirty="0" smtClean="0"/>
          </a:p>
          <a:p>
            <a:r>
              <a:rPr lang="en-US" altLang="ja-JP" dirty="0" smtClean="0"/>
              <a:t>MiniZinc</a:t>
            </a:r>
          </a:p>
          <a:p>
            <a:pPr lvl="1"/>
            <a:r>
              <a:rPr lang="ja-JP" altLang="en-US" dirty="0" smtClean="0"/>
              <a:t>中レベルの制約問題のモデリング言語</a:t>
            </a:r>
            <a:endParaRPr lang="en-US" altLang="ja-JP" dirty="0" smtClean="0"/>
          </a:p>
          <a:p>
            <a:pPr lvl="1"/>
            <a:r>
              <a:rPr lang="en-US" altLang="ja-JP" dirty="0" err="1" smtClean="0"/>
              <a:t>FlatZinc</a:t>
            </a:r>
            <a:r>
              <a:rPr lang="ja-JP" altLang="en-US" dirty="0"/>
              <a:t> </a:t>
            </a:r>
            <a:r>
              <a:rPr lang="ja-JP" altLang="en-US" dirty="0" smtClean="0"/>
              <a:t>に変換してソルバに与えられる。</a:t>
            </a:r>
            <a:endParaRPr lang="en-US" altLang="ja-JP" dirty="0" smtClean="0"/>
          </a:p>
          <a:p>
            <a:r>
              <a:rPr lang="en-US" altLang="ja-JP" dirty="0" smtClean="0"/>
              <a:t>MiniZinc Challenge</a:t>
            </a:r>
          </a:p>
          <a:p>
            <a:pPr lvl="1"/>
            <a:r>
              <a:rPr lang="en-US" altLang="ja-JP" dirty="0" err="1" smtClean="0"/>
              <a:t>FlatZinc</a:t>
            </a:r>
            <a:r>
              <a:rPr lang="en-US" altLang="ja-JP" dirty="0" smtClean="0"/>
              <a:t> </a:t>
            </a:r>
            <a:r>
              <a:rPr lang="ja-JP" altLang="en-US" dirty="0" smtClean="0"/>
              <a:t>を解釈するソルバによる競技会</a:t>
            </a:r>
            <a:endParaRPr lang="en-US" altLang="ja-JP" dirty="0" smtClean="0"/>
          </a:p>
          <a:p>
            <a:pPr lvl="1"/>
            <a:r>
              <a:rPr lang="ja-JP" altLang="en-US" dirty="0"/>
              <a:t>さまざま</a:t>
            </a:r>
            <a:r>
              <a:rPr lang="ja-JP" altLang="en-US" dirty="0" smtClean="0"/>
              <a:t>な顔ぶれの参加者が</a:t>
            </a:r>
            <a:r>
              <a:rPr lang="ja-JP" altLang="en-US" dirty="0"/>
              <a:t>集まる</a:t>
            </a:r>
            <a:r>
              <a:rPr lang="ja-JP" altLang="en-US" dirty="0" smtClean="0"/>
              <a:t>。</a:t>
            </a:r>
            <a:endParaRPr lang="en-US" altLang="ja-JP" dirty="0" smtClean="0"/>
          </a:p>
          <a:p>
            <a:pPr lvl="1"/>
            <a:endParaRPr lang="en-US" altLang="ja-JP" dirty="0" smtClean="0"/>
          </a:p>
          <a:p>
            <a:r>
              <a:rPr lang="ja-JP" altLang="en-US" dirty="0" smtClean="0"/>
              <a:t>競技会への参加にはいろいろなメリットがある</a:t>
            </a:r>
            <a:r>
              <a:rPr lang="ja-JP" altLang="en-US" dirty="0"/>
              <a:t>。</a:t>
            </a:r>
            <a:endParaRPr lang="en-US" altLang="ja-JP" dirty="0"/>
          </a:p>
          <a:p>
            <a:pPr marL="0" indent="0">
              <a:buNone/>
            </a:pPr>
            <a:endParaRPr lang="en-US" altLang="ja-JP" dirty="0" smtClean="0"/>
          </a:p>
          <a:p>
            <a:pPr marL="0" indent="0">
              <a:buNone/>
            </a:pPr>
            <a:endParaRPr lang="en-US" altLang="ja-JP" dirty="0" smtClean="0"/>
          </a:p>
          <a:p>
            <a:pPr lvl="1"/>
            <a:endParaRPr kumimoji="1" lang="en-US" altLang="ja-JP" dirty="0" smtClean="0"/>
          </a:p>
          <a:p>
            <a:pPr lvl="1"/>
            <a:endParaRPr kumimoji="1" lang="ja-JP" altLang="en-US" dirty="0"/>
          </a:p>
        </p:txBody>
      </p:sp>
      <p:sp>
        <p:nvSpPr>
          <p:cNvPr id="3" name="タイトル 2"/>
          <p:cNvSpPr>
            <a:spLocks noGrp="1"/>
          </p:cNvSpPr>
          <p:nvPr>
            <p:ph type="title"/>
          </p:nvPr>
        </p:nvSpPr>
        <p:spPr/>
        <p:txBody>
          <a:bodyPr/>
          <a:lstStyle/>
          <a:p>
            <a:r>
              <a:rPr kumimoji="1" lang="ja-JP" altLang="en-US" dirty="0" smtClean="0"/>
              <a:t>まとめ</a:t>
            </a:r>
            <a:endParaRPr kumimoji="1" lang="ja-JP" altLang="en-US" dirty="0"/>
          </a:p>
        </p:txBody>
      </p:sp>
      <p:pic>
        <p:nvPicPr>
          <p:cNvPr id="7170" name="Picture 2" descr="C:\Users\fujiwarat\AppData\Local\Microsoft\Windows\Temporary Internet Files\Content.IE5\V8BMGIRH\MC9003333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6525" y="4684713"/>
            <a:ext cx="1041400" cy="18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3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625475" y="0"/>
            <a:ext cx="7040563" cy="663575"/>
          </a:xfrm>
        </p:spPr>
        <p:txBody>
          <a:bodyPr/>
          <a:lstStyle/>
          <a:p>
            <a:r>
              <a:rPr lang="ja-JP" altLang="en-US" dirty="0"/>
              <a:t>応用</a:t>
            </a:r>
            <a:r>
              <a:rPr lang="ja-JP" altLang="en-US" dirty="0" smtClean="0"/>
              <a:t>例 </a:t>
            </a:r>
            <a:r>
              <a:rPr lang="en-US" altLang="ja-JP" dirty="0" smtClean="0"/>
              <a:t>(</a:t>
            </a:r>
            <a:r>
              <a:rPr lang="ja-JP" altLang="en-US" dirty="0" smtClean="0"/>
              <a:t>フィルム裁断計画立案</a:t>
            </a:r>
            <a:r>
              <a:rPr lang="en-US" altLang="ja-JP" dirty="0" smtClean="0"/>
              <a:t>)</a:t>
            </a:r>
          </a:p>
        </p:txBody>
      </p:sp>
      <p:sp>
        <p:nvSpPr>
          <p:cNvPr id="84996" name="Rectangle 4"/>
          <p:cNvSpPr>
            <a:spLocks noChangeArrowheads="1"/>
          </p:cNvSpPr>
          <p:nvPr/>
        </p:nvSpPr>
        <p:spPr bwMode="auto">
          <a:xfrm>
            <a:off x="6000750" y="2571750"/>
            <a:ext cx="2924175" cy="428625"/>
          </a:xfrm>
          <a:prstGeom prst="rect">
            <a:avLst/>
          </a:prstGeom>
          <a:noFill/>
          <a:ln w="9525">
            <a:noFill/>
            <a:miter lim="800000"/>
            <a:headEnd/>
            <a:tailEnd/>
          </a:ln>
          <a:effectLst/>
        </p:spPr>
        <p:txBody>
          <a:bodyPr wrap="none" anchor="ctr"/>
          <a:lstStyle/>
          <a:p>
            <a:pPr algn="ctr"/>
            <a:r>
              <a:rPr lang="en-US" altLang="ja-JP" sz="1400"/>
              <a:t>iZ</a:t>
            </a:r>
            <a:r>
              <a:rPr lang="ja-JP" altLang="en-US" sz="1400"/>
              <a:t>によるフィルム裁断計画立案結果</a:t>
            </a:r>
          </a:p>
        </p:txBody>
      </p:sp>
      <p:pic>
        <p:nvPicPr>
          <p:cNvPr id="84997" name="Picture 5"/>
          <p:cNvPicPr>
            <a:picLocks noChangeAspect="1" noChangeArrowheads="1"/>
          </p:cNvPicPr>
          <p:nvPr/>
        </p:nvPicPr>
        <p:blipFill>
          <a:blip r:embed="rId2"/>
          <a:srcRect/>
          <a:stretch>
            <a:fillRect/>
          </a:stretch>
        </p:blipFill>
        <p:spPr bwMode="auto">
          <a:xfrm>
            <a:off x="344488" y="2667000"/>
            <a:ext cx="5208587" cy="2824163"/>
          </a:xfrm>
          <a:prstGeom prst="rect">
            <a:avLst/>
          </a:prstGeom>
          <a:noFill/>
        </p:spPr>
      </p:pic>
      <p:pic>
        <p:nvPicPr>
          <p:cNvPr id="84998" name="Picture 6"/>
          <p:cNvPicPr>
            <a:picLocks noChangeAspect="1" noChangeArrowheads="1"/>
          </p:cNvPicPr>
          <p:nvPr/>
        </p:nvPicPr>
        <p:blipFill>
          <a:blip r:embed="rId3"/>
          <a:srcRect/>
          <a:stretch>
            <a:fillRect/>
          </a:stretch>
        </p:blipFill>
        <p:spPr bwMode="auto">
          <a:xfrm>
            <a:off x="6169025" y="2932113"/>
            <a:ext cx="2697163" cy="3678237"/>
          </a:xfrm>
          <a:prstGeom prst="rect">
            <a:avLst/>
          </a:prstGeom>
          <a:noFill/>
        </p:spPr>
      </p:pic>
      <p:sp>
        <p:nvSpPr>
          <p:cNvPr id="84999" name="Rectangle 7"/>
          <p:cNvSpPr>
            <a:spLocks noChangeArrowheads="1"/>
          </p:cNvSpPr>
          <p:nvPr/>
        </p:nvSpPr>
        <p:spPr bwMode="auto">
          <a:xfrm>
            <a:off x="0" y="701675"/>
            <a:ext cx="7172325" cy="428625"/>
          </a:xfrm>
          <a:prstGeom prst="rect">
            <a:avLst/>
          </a:prstGeom>
          <a:noFill/>
          <a:ln w="9525">
            <a:noFill/>
            <a:miter lim="800000"/>
            <a:headEnd/>
            <a:tailEnd/>
          </a:ln>
          <a:effectLst/>
        </p:spPr>
        <p:txBody>
          <a:bodyPr wrap="none" anchor="ctr"/>
          <a:lstStyle/>
          <a:p>
            <a:r>
              <a:rPr lang="en-US" altLang="ja-JP"/>
              <a:t>http://solution.ndis.jp/iz/case/case1/index.html</a:t>
            </a:r>
            <a:endParaRPr lang="ja-JP" altLang="en-US"/>
          </a:p>
        </p:txBody>
      </p:sp>
      <p:sp>
        <p:nvSpPr>
          <p:cNvPr id="85000" name="Rectangle 8"/>
          <p:cNvSpPr>
            <a:spLocks noChangeArrowheads="1"/>
          </p:cNvSpPr>
          <p:nvPr/>
        </p:nvSpPr>
        <p:spPr bwMode="auto">
          <a:xfrm>
            <a:off x="114300" y="1133475"/>
            <a:ext cx="5419725" cy="1457325"/>
          </a:xfrm>
          <a:prstGeom prst="rect">
            <a:avLst/>
          </a:prstGeom>
          <a:noFill/>
          <a:ln w="9525">
            <a:solidFill>
              <a:schemeClr val="tx1"/>
            </a:solidFill>
            <a:miter lim="800000"/>
            <a:headEnd/>
            <a:tailEnd/>
          </a:ln>
          <a:effectLst/>
        </p:spPr>
        <p:txBody>
          <a:bodyPr wrap="none" anchor="ctr"/>
          <a:lstStyle/>
          <a:p>
            <a:r>
              <a:rPr lang="ja-JP" altLang="en-US" sz="1400" b="1"/>
              <a:t>自動車用のフィルム裁断計画をシステム化</a:t>
            </a:r>
          </a:p>
          <a:p>
            <a:r>
              <a:rPr lang="ja-JP" altLang="en-US" sz="1400"/>
              <a:t>・ 樹脂フィルムロールをカットする際、車の種類によって幅が異なる</a:t>
            </a:r>
            <a:br>
              <a:rPr lang="ja-JP" altLang="en-US" sz="1400"/>
            </a:br>
            <a:r>
              <a:rPr lang="ja-JP" altLang="en-US" sz="1400"/>
              <a:t>・ 車メーカーからの生産依頼のサイズ、量、納期は毎日異なる</a:t>
            </a:r>
            <a:br>
              <a:rPr lang="ja-JP" altLang="en-US" sz="1400"/>
            </a:br>
            <a:r>
              <a:rPr lang="ja-JP" altLang="en-US" sz="1400"/>
              <a:t>・ 効果な樹脂フィルムの切断ロスや余剰生産をできるだけ減らしたい</a:t>
            </a:r>
            <a:br>
              <a:rPr lang="ja-JP" altLang="en-US" sz="1400"/>
            </a:br>
            <a:r>
              <a:rPr lang="ja-JP" altLang="en-US" sz="1400"/>
              <a:t>・ ロット替え（カッターの配置変更）を最小限にしたい</a:t>
            </a:r>
            <a:br>
              <a:rPr lang="ja-JP" altLang="en-US" sz="1400"/>
            </a:br>
            <a:r>
              <a:rPr lang="ja-JP" altLang="en-US" sz="1400"/>
              <a:t>・ 裁断計画を考える手間と時間を減らしたい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28625" y="1190625"/>
            <a:ext cx="8229600" cy="5343525"/>
          </a:xfrm>
        </p:spPr>
        <p:txBody>
          <a:bodyPr/>
          <a:lstStyle/>
          <a:p>
            <a:r>
              <a:rPr kumimoji="1" lang="ja-JP" altLang="en-US" sz="2800" dirty="0" smtClean="0"/>
              <a:t>制約プログラミングとは</a:t>
            </a:r>
            <a:endParaRPr kumimoji="1" lang="en-US" altLang="ja-JP" sz="2800" dirty="0" smtClean="0"/>
          </a:p>
          <a:p>
            <a:pPr lvl="1"/>
            <a:r>
              <a:rPr lang="ja-JP" altLang="en-US" dirty="0" smtClean="0"/>
              <a:t>定義・特徴</a:t>
            </a:r>
            <a:endParaRPr lang="en-US" altLang="ja-JP" dirty="0" smtClean="0"/>
          </a:p>
          <a:p>
            <a:pPr lvl="1"/>
            <a:r>
              <a:rPr lang="ja-JP" altLang="en-US" dirty="0"/>
              <a:t>関連領域</a:t>
            </a:r>
            <a:endParaRPr lang="en-US" altLang="ja-JP" dirty="0" smtClean="0"/>
          </a:p>
          <a:p>
            <a:pPr lvl="1"/>
            <a:r>
              <a:rPr kumimoji="1" lang="ja-JP" altLang="en-US" dirty="0" smtClean="0"/>
              <a:t>アーク整合性・グローバル制約</a:t>
            </a:r>
            <a:endParaRPr kumimoji="1" lang="en-US" altLang="ja-JP" dirty="0" smtClean="0"/>
          </a:p>
          <a:p>
            <a:pPr lvl="1"/>
            <a:r>
              <a:rPr lang="ja-JP" altLang="en-US" dirty="0" smtClean="0"/>
              <a:t>探索</a:t>
            </a:r>
            <a:endParaRPr lang="en-US" altLang="ja-JP" dirty="0" smtClean="0"/>
          </a:p>
          <a:p>
            <a:r>
              <a:rPr kumimoji="1" lang="en-US" altLang="ja-JP" sz="2800" dirty="0" smtClean="0"/>
              <a:t>MiniZinc Challenge </a:t>
            </a:r>
            <a:r>
              <a:rPr kumimoji="1" lang="ja-JP" altLang="en-US" sz="2800" dirty="0" smtClean="0"/>
              <a:t>について</a:t>
            </a:r>
            <a:endParaRPr kumimoji="1" lang="en-US" altLang="ja-JP" sz="2800" dirty="0" smtClean="0"/>
          </a:p>
          <a:p>
            <a:pPr lvl="1"/>
            <a:r>
              <a:rPr lang="en-US" altLang="ja-JP" dirty="0" smtClean="0"/>
              <a:t>MiniZinc </a:t>
            </a:r>
            <a:r>
              <a:rPr lang="ja-JP" altLang="en-US" dirty="0" smtClean="0"/>
              <a:t>とは</a:t>
            </a:r>
            <a:endParaRPr lang="en-US" altLang="ja-JP" dirty="0" smtClean="0"/>
          </a:p>
          <a:p>
            <a:pPr lvl="1"/>
            <a:r>
              <a:rPr kumimoji="1" lang="en-US" altLang="ja-JP" dirty="0" smtClean="0"/>
              <a:t>MiniZinc Challenge </a:t>
            </a:r>
            <a:r>
              <a:rPr kumimoji="1" lang="ja-JP" altLang="en-US" dirty="0" smtClean="0"/>
              <a:t>とは</a:t>
            </a:r>
            <a:endParaRPr lang="en-US" altLang="ja-JP" dirty="0" smtClean="0"/>
          </a:p>
          <a:p>
            <a:r>
              <a:rPr lang="ja-JP" altLang="en-US" sz="2800" dirty="0"/>
              <a:t>参加</a:t>
            </a:r>
            <a:r>
              <a:rPr lang="ja-JP" altLang="en-US" sz="2800" dirty="0" smtClean="0"/>
              <a:t>ソルバ </a:t>
            </a:r>
            <a:r>
              <a:rPr lang="en-US" altLang="ja-JP" sz="2800" dirty="0" err="1" smtClean="0"/>
              <a:t>izplus</a:t>
            </a:r>
            <a:endParaRPr lang="en-US" altLang="ja-JP" sz="2800" dirty="0" smtClean="0"/>
          </a:p>
          <a:p>
            <a:pPr lvl="1"/>
            <a:r>
              <a:rPr lang="en-US" altLang="ja-JP" dirty="0" smtClean="0"/>
              <a:t>iZ-C </a:t>
            </a:r>
            <a:r>
              <a:rPr lang="ja-JP" altLang="en-US" dirty="0" smtClean="0"/>
              <a:t>の紹介</a:t>
            </a:r>
            <a:endParaRPr lang="en-US" altLang="ja-JP" dirty="0" smtClean="0"/>
          </a:p>
          <a:p>
            <a:pPr lvl="1"/>
            <a:r>
              <a:rPr lang="ja-JP" altLang="en-US" dirty="0"/>
              <a:t>技術的</a:t>
            </a:r>
            <a:r>
              <a:rPr lang="ja-JP" altLang="en-US" dirty="0" smtClean="0"/>
              <a:t>な工夫点</a:t>
            </a:r>
            <a:endParaRPr lang="en-US" altLang="ja-JP" dirty="0" smtClean="0"/>
          </a:p>
          <a:p>
            <a:r>
              <a:rPr lang="ja-JP" altLang="en-US" sz="2800" dirty="0"/>
              <a:t>まとめ</a:t>
            </a:r>
            <a:endParaRPr lang="en-US" altLang="ja-JP" sz="2800" dirty="0" smtClean="0"/>
          </a:p>
          <a:p>
            <a:pPr lvl="1"/>
            <a:endParaRPr lang="en-US" altLang="ja-JP" dirty="0" smtClean="0"/>
          </a:p>
          <a:p>
            <a:pPr lvl="1"/>
            <a:endParaRPr kumimoji="1" lang="en-US" altLang="ja-JP" dirty="0" smtClean="0"/>
          </a:p>
        </p:txBody>
      </p:sp>
      <p:sp>
        <p:nvSpPr>
          <p:cNvPr id="3" name="タイトル 2"/>
          <p:cNvSpPr>
            <a:spLocks noGrp="1"/>
          </p:cNvSpPr>
          <p:nvPr>
            <p:ph type="title"/>
          </p:nvPr>
        </p:nvSpPr>
        <p:spPr/>
        <p:txBody>
          <a:bodyPr/>
          <a:lstStyle/>
          <a:p>
            <a:r>
              <a:rPr lang="ja-JP" altLang="en-US" dirty="0"/>
              <a:t>概要</a:t>
            </a:r>
            <a:endParaRPr kumimoji="1" lang="ja-JP" altLang="en-US" dirty="0"/>
          </a:p>
        </p:txBody>
      </p:sp>
      <p:sp>
        <p:nvSpPr>
          <p:cNvPr id="4" name="Oval 206"/>
          <p:cNvSpPr>
            <a:spLocks noChangeArrowheads="1"/>
          </p:cNvSpPr>
          <p:nvPr/>
        </p:nvSpPr>
        <p:spPr bwMode="auto">
          <a:xfrm>
            <a:off x="7337423" y="43799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 name="Oval 207"/>
          <p:cNvSpPr>
            <a:spLocks noChangeArrowheads="1"/>
          </p:cNvSpPr>
          <p:nvPr/>
        </p:nvSpPr>
        <p:spPr bwMode="auto">
          <a:xfrm>
            <a:off x="7842248" y="41640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 name="Oval 208"/>
          <p:cNvSpPr>
            <a:spLocks noChangeArrowheads="1"/>
          </p:cNvSpPr>
          <p:nvPr/>
        </p:nvSpPr>
        <p:spPr bwMode="auto">
          <a:xfrm>
            <a:off x="7769223" y="48117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Oval 209"/>
          <p:cNvSpPr>
            <a:spLocks noChangeArrowheads="1"/>
          </p:cNvSpPr>
          <p:nvPr/>
        </p:nvSpPr>
        <p:spPr bwMode="auto">
          <a:xfrm>
            <a:off x="8129586" y="445135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 name="Line 210"/>
          <p:cNvSpPr>
            <a:spLocks noChangeShapeType="1"/>
          </p:cNvSpPr>
          <p:nvPr/>
        </p:nvSpPr>
        <p:spPr bwMode="auto">
          <a:xfrm flipH="1">
            <a:off x="7481886" y="4235450"/>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211"/>
          <p:cNvSpPr>
            <a:spLocks noChangeShapeType="1"/>
          </p:cNvSpPr>
          <p:nvPr/>
        </p:nvSpPr>
        <p:spPr bwMode="auto">
          <a:xfrm>
            <a:off x="7481886" y="4451350"/>
            <a:ext cx="6477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212"/>
          <p:cNvSpPr>
            <a:spLocks noChangeShapeType="1"/>
          </p:cNvSpPr>
          <p:nvPr/>
        </p:nvSpPr>
        <p:spPr bwMode="auto">
          <a:xfrm flipH="1">
            <a:off x="7842248" y="4524375"/>
            <a:ext cx="287338"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Oval 234"/>
          <p:cNvSpPr>
            <a:spLocks noChangeArrowheads="1"/>
          </p:cNvSpPr>
          <p:nvPr/>
        </p:nvSpPr>
        <p:spPr bwMode="auto">
          <a:xfrm>
            <a:off x="7524749" y="5803900"/>
            <a:ext cx="1439863" cy="431800"/>
          </a:xfrm>
          <a:prstGeom prst="ellipse">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Rectangle 223"/>
          <p:cNvSpPr>
            <a:spLocks noChangeArrowheads="1"/>
          </p:cNvSpPr>
          <p:nvPr/>
        </p:nvSpPr>
        <p:spPr bwMode="auto">
          <a:xfrm rot="1527801">
            <a:off x="8245474" y="5876925"/>
            <a:ext cx="504825" cy="144463"/>
          </a:xfrm>
          <a:prstGeom prst="rect">
            <a:avLst/>
          </a:prstGeom>
          <a:solidFill>
            <a:srgbClr val="E7B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Rectangle 224"/>
          <p:cNvSpPr>
            <a:spLocks noChangeArrowheads="1"/>
          </p:cNvSpPr>
          <p:nvPr/>
        </p:nvSpPr>
        <p:spPr bwMode="auto">
          <a:xfrm>
            <a:off x="8461374" y="5876925"/>
            <a:ext cx="360363" cy="142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4" name="Group 248"/>
          <p:cNvGrpSpPr>
            <a:grpSpLocks/>
          </p:cNvGrpSpPr>
          <p:nvPr/>
        </p:nvGrpSpPr>
        <p:grpSpPr bwMode="auto">
          <a:xfrm>
            <a:off x="6443662" y="5372100"/>
            <a:ext cx="647700" cy="647700"/>
            <a:chOff x="3878" y="1888"/>
            <a:chExt cx="408" cy="408"/>
          </a:xfrm>
        </p:grpSpPr>
        <p:sp>
          <p:nvSpPr>
            <p:cNvPr id="15" name="Rectangle 235"/>
            <p:cNvSpPr>
              <a:spLocks noChangeArrowheads="1"/>
            </p:cNvSpPr>
            <p:nvPr/>
          </p:nvSpPr>
          <p:spPr bwMode="auto">
            <a:xfrm>
              <a:off x="3878" y="1888"/>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2</a:t>
              </a:r>
            </a:p>
          </p:txBody>
        </p:sp>
        <p:sp>
          <p:nvSpPr>
            <p:cNvPr id="16" name="Rectangle 236"/>
            <p:cNvSpPr>
              <a:spLocks noChangeArrowheads="1"/>
            </p:cNvSpPr>
            <p:nvPr/>
          </p:nvSpPr>
          <p:spPr bwMode="auto">
            <a:xfrm>
              <a:off x="3878" y="2160"/>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800"/>
            </a:p>
          </p:txBody>
        </p:sp>
        <p:sp>
          <p:nvSpPr>
            <p:cNvPr id="17" name="Rectangle 237"/>
            <p:cNvSpPr>
              <a:spLocks noChangeArrowheads="1"/>
            </p:cNvSpPr>
            <p:nvPr/>
          </p:nvSpPr>
          <p:spPr bwMode="auto">
            <a:xfrm>
              <a:off x="3878" y="2024"/>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7</a:t>
              </a:r>
            </a:p>
          </p:txBody>
        </p:sp>
        <p:sp>
          <p:nvSpPr>
            <p:cNvPr id="18" name="Rectangle 238"/>
            <p:cNvSpPr>
              <a:spLocks noChangeArrowheads="1"/>
            </p:cNvSpPr>
            <p:nvPr/>
          </p:nvSpPr>
          <p:spPr bwMode="auto">
            <a:xfrm>
              <a:off x="4014" y="1888"/>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800"/>
            </a:p>
          </p:txBody>
        </p:sp>
        <p:sp>
          <p:nvSpPr>
            <p:cNvPr id="19" name="Rectangle 239"/>
            <p:cNvSpPr>
              <a:spLocks noChangeArrowheads="1"/>
            </p:cNvSpPr>
            <p:nvPr/>
          </p:nvSpPr>
          <p:spPr bwMode="auto">
            <a:xfrm>
              <a:off x="4014" y="2160"/>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1</a:t>
              </a:r>
            </a:p>
          </p:txBody>
        </p:sp>
        <p:sp>
          <p:nvSpPr>
            <p:cNvPr id="20" name="Rectangle 240"/>
            <p:cNvSpPr>
              <a:spLocks noChangeArrowheads="1"/>
            </p:cNvSpPr>
            <p:nvPr/>
          </p:nvSpPr>
          <p:spPr bwMode="auto">
            <a:xfrm>
              <a:off x="4014" y="2024"/>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5</a:t>
              </a:r>
            </a:p>
          </p:txBody>
        </p:sp>
        <p:sp>
          <p:nvSpPr>
            <p:cNvPr id="21" name="Rectangle 241"/>
            <p:cNvSpPr>
              <a:spLocks noChangeArrowheads="1"/>
            </p:cNvSpPr>
            <p:nvPr/>
          </p:nvSpPr>
          <p:spPr bwMode="auto">
            <a:xfrm>
              <a:off x="4150" y="1888"/>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800"/>
            </a:p>
          </p:txBody>
        </p:sp>
        <p:sp>
          <p:nvSpPr>
            <p:cNvPr id="22" name="Rectangle 242"/>
            <p:cNvSpPr>
              <a:spLocks noChangeArrowheads="1"/>
            </p:cNvSpPr>
            <p:nvPr/>
          </p:nvSpPr>
          <p:spPr bwMode="auto">
            <a:xfrm>
              <a:off x="4150" y="2160"/>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8</a:t>
              </a:r>
            </a:p>
          </p:txBody>
        </p:sp>
        <p:sp>
          <p:nvSpPr>
            <p:cNvPr id="23" name="Rectangle 243"/>
            <p:cNvSpPr>
              <a:spLocks noChangeArrowheads="1"/>
            </p:cNvSpPr>
            <p:nvPr/>
          </p:nvSpPr>
          <p:spPr bwMode="auto">
            <a:xfrm>
              <a:off x="4150" y="2024"/>
              <a:ext cx="136" cy="1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800"/>
                <a:t>3</a:t>
              </a:r>
            </a:p>
          </p:txBody>
        </p:sp>
      </p:grpSp>
      <p:sp>
        <p:nvSpPr>
          <p:cNvPr id="24" name="Oval 244"/>
          <p:cNvSpPr>
            <a:spLocks noChangeArrowheads="1"/>
          </p:cNvSpPr>
          <p:nvPr/>
        </p:nvSpPr>
        <p:spPr bwMode="auto">
          <a:xfrm>
            <a:off x="7337423" y="46688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Oval 245"/>
          <p:cNvSpPr>
            <a:spLocks noChangeArrowheads="1"/>
          </p:cNvSpPr>
          <p:nvPr/>
        </p:nvSpPr>
        <p:spPr bwMode="auto">
          <a:xfrm>
            <a:off x="7410448" y="40925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Line 246"/>
          <p:cNvSpPr>
            <a:spLocks noChangeShapeType="1"/>
          </p:cNvSpPr>
          <p:nvPr/>
        </p:nvSpPr>
        <p:spPr bwMode="auto">
          <a:xfrm>
            <a:off x="7553323" y="4164013"/>
            <a:ext cx="288925"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247"/>
          <p:cNvSpPr>
            <a:spLocks noChangeShapeType="1"/>
          </p:cNvSpPr>
          <p:nvPr/>
        </p:nvSpPr>
        <p:spPr bwMode="auto">
          <a:xfrm flipH="1" flipV="1">
            <a:off x="7481886" y="4740275"/>
            <a:ext cx="287337"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Rectangle 213"/>
          <p:cNvSpPr>
            <a:spLocks noChangeArrowheads="1"/>
          </p:cNvSpPr>
          <p:nvPr/>
        </p:nvSpPr>
        <p:spPr bwMode="auto">
          <a:xfrm>
            <a:off x="6948487" y="5011738"/>
            <a:ext cx="720725" cy="142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Rectangle 214"/>
          <p:cNvSpPr>
            <a:spLocks noChangeArrowheads="1"/>
          </p:cNvSpPr>
          <p:nvPr/>
        </p:nvSpPr>
        <p:spPr bwMode="auto">
          <a:xfrm>
            <a:off x="7237412" y="5154613"/>
            <a:ext cx="1079500" cy="14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Rectangle 215"/>
          <p:cNvSpPr>
            <a:spLocks noChangeArrowheads="1"/>
          </p:cNvSpPr>
          <p:nvPr/>
        </p:nvSpPr>
        <p:spPr bwMode="auto">
          <a:xfrm>
            <a:off x="7669212" y="5011738"/>
            <a:ext cx="287337" cy="142875"/>
          </a:xfrm>
          <a:prstGeom prst="rect">
            <a:avLst/>
          </a:prstGeom>
          <a:solidFill>
            <a:srgbClr val="BD41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Rectangle 216"/>
          <p:cNvSpPr>
            <a:spLocks noChangeArrowheads="1"/>
          </p:cNvSpPr>
          <p:nvPr/>
        </p:nvSpPr>
        <p:spPr bwMode="auto">
          <a:xfrm>
            <a:off x="7956549" y="5011738"/>
            <a:ext cx="649288" cy="142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Rectangle 217"/>
          <p:cNvSpPr>
            <a:spLocks noChangeArrowheads="1"/>
          </p:cNvSpPr>
          <p:nvPr/>
        </p:nvSpPr>
        <p:spPr bwMode="auto">
          <a:xfrm>
            <a:off x="6948487" y="5154613"/>
            <a:ext cx="288925" cy="142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Rectangle 218"/>
          <p:cNvSpPr>
            <a:spLocks noChangeArrowheads="1"/>
          </p:cNvSpPr>
          <p:nvPr/>
        </p:nvSpPr>
        <p:spPr bwMode="auto">
          <a:xfrm>
            <a:off x="8316912" y="5154613"/>
            <a:ext cx="288925" cy="142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Rectangle 219"/>
          <p:cNvSpPr>
            <a:spLocks noChangeArrowheads="1"/>
          </p:cNvSpPr>
          <p:nvPr/>
        </p:nvSpPr>
        <p:spPr bwMode="auto">
          <a:xfrm>
            <a:off x="6948487" y="5299075"/>
            <a:ext cx="792162" cy="144463"/>
          </a:xfrm>
          <a:prstGeom prst="rect">
            <a:avLst/>
          </a:prstGeom>
          <a:solidFill>
            <a:srgbClr val="42497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5" name="Rectangle 220"/>
          <p:cNvSpPr>
            <a:spLocks noChangeArrowheads="1"/>
          </p:cNvSpPr>
          <p:nvPr/>
        </p:nvSpPr>
        <p:spPr bwMode="auto">
          <a:xfrm>
            <a:off x="8245474" y="5299075"/>
            <a:ext cx="360363" cy="142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Rectangle 221"/>
          <p:cNvSpPr>
            <a:spLocks noChangeArrowheads="1"/>
          </p:cNvSpPr>
          <p:nvPr/>
        </p:nvSpPr>
        <p:spPr bwMode="auto">
          <a:xfrm>
            <a:off x="7740649" y="5299075"/>
            <a:ext cx="504825" cy="144463"/>
          </a:xfrm>
          <a:prstGeom prst="rect">
            <a:avLst/>
          </a:prstGeom>
          <a:solidFill>
            <a:srgbClr val="E7B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 name="Rectangle 225"/>
          <p:cNvSpPr>
            <a:spLocks noChangeArrowheads="1"/>
          </p:cNvSpPr>
          <p:nvPr/>
        </p:nvSpPr>
        <p:spPr bwMode="auto">
          <a:xfrm rot="20637832">
            <a:off x="7742237" y="5875338"/>
            <a:ext cx="792162" cy="144462"/>
          </a:xfrm>
          <a:prstGeom prst="rect">
            <a:avLst/>
          </a:prstGeom>
          <a:solidFill>
            <a:srgbClr val="42497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 name="Rectangle 222"/>
          <p:cNvSpPr>
            <a:spLocks noChangeArrowheads="1"/>
          </p:cNvSpPr>
          <p:nvPr/>
        </p:nvSpPr>
        <p:spPr bwMode="auto">
          <a:xfrm>
            <a:off x="8101012" y="5730875"/>
            <a:ext cx="287337" cy="142875"/>
          </a:xfrm>
          <a:prstGeom prst="rect">
            <a:avLst/>
          </a:prstGeom>
          <a:solidFill>
            <a:srgbClr val="BD41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 name="AutoShape 264"/>
          <p:cNvSpPr>
            <a:spLocks noChangeArrowheads="1"/>
          </p:cNvSpPr>
          <p:nvPr/>
        </p:nvSpPr>
        <p:spPr bwMode="auto">
          <a:xfrm rot="14455441">
            <a:off x="7882730" y="5525294"/>
            <a:ext cx="207963" cy="180975"/>
          </a:xfrm>
          <a:prstGeom prst="rightArrow">
            <a:avLst>
              <a:gd name="adj1" fmla="val 50000"/>
              <a:gd name="adj2" fmla="val 2872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892756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0" indent="0">
              <a:buNone/>
            </a:pPr>
            <a:r>
              <a:rPr lang="ja-JP" altLang="en-US" sz="2800" dirty="0" smtClean="0"/>
              <a:t>制約プログラミングとは</a:t>
            </a:r>
            <a:endParaRPr lang="en-US" altLang="ja-JP" sz="2800" dirty="0" smtClean="0"/>
          </a:p>
          <a:p>
            <a:pPr marL="0" indent="0">
              <a:buNone/>
            </a:pPr>
            <a:endParaRPr lang="en-US" altLang="ja-JP" dirty="0" smtClean="0"/>
          </a:p>
          <a:p>
            <a:pPr marL="0" indent="0">
              <a:buNone/>
            </a:pPr>
            <a:r>
              <a:rPr lang="en-US" altLang="ja-JP" dirty="0"/>
              <a:t>	</a:t>
            </a:r>
            <a:r>
              <a:rPr lang="ja-JP" altLang="en-US" dirty="0" smtClean="0"/>
              <a:t>問題を変数間の制約として記述するプログラミングパラダイムの一種</a:t>
            </a:r>
            <a:endParaRPr lang="en-US" altLang="ja-JP" dirty="0" smtClean="0"/>
          </a:p>
          <a:p>
            <a:pPr marL="0" indent="0">
              <a:buNone/>
            </a:pPr>
            <a:r>
              <a:rPr lang="en-US" altLang="ja-JP" dirty="0"/>
              <a:t>	</a:t>
            </a:r>
            <a:r>
              <a:rPr lang="en-US" altLang="ja-JP" dirty="0" smtClean="0"/>
              <a:t>(</a:t>
            </a:r>
            <a:r>
              <a:rPr lang="ja-JP" altLang="en-US" dirty="0" smtClean="0"/>
              <a:t>対象</a:t>
            </a:r>
            <a:r>
              <a:rPr lang="ja-JP" altLang="en-US" dirty="0"/>
              <a:t>となる問題</a:t>
            </a:r>
            <a:r>
              <a:rPr lang="ja-JP" altLang="en-US" dirty="0" smtClean="0"/>
              <a:t>は「</a:t>
            </a:r>
            <a:r>
              <a:rPr lang="ja-JP" altLang="en-US" dirty="0"/>
              <a:t>制約充足問題</a:t>
            </a:r>
            <a:r>
              <a:rPr lang="en-US" altLang="ja-JP" dirty="0"/>
              <a:t>(CSP)</a:t>
            </a:r>
            <a:r>
              <a:rPr lang="ja-JP" altLang="en-US" dirty="0"/>
              <a:t>」と</a:t>
            </a:r>
            <a:r>
              <a:rPr lang="ja-JP" altLang="en-US" dirty="0" smtClean="0"/>
              <a:t>よばれる</a:t>
            </a:r>
            <a:r>
              <a:rPr lang="en-US" altLang="ja-JP" dirty="0" smtClean="0"/>
              <a:t>)</a:t>
            </a:r>
          </a:p>
          <a:p>
            <a:pPr marL="0" indent="0">
              <a:buNone/>
            </a:pPr>
            <a:endParaRPr kumimoji="1" lang="en-US" altLang="ja-JP" dirty="0"/>
          </a:p>
          <a:p>
            <a:pPr marL="0" indent="0">
              <a:buNone/>
            </a:pPr>
            <a:r>
              <a:rPr lang="ja-JP" altLang="en-US" dirty="0" smtClean="0"/>
              <a:t>特徴としては、通常の手続き型プログラミングと異なり問題の表現と求解が分離されることがあげられる。</a:t>
            </a:r>
            <a:endParaRPr lang="en-US" altLang="ja-JP" dirty="0" smtClean="0"/>
          </a:p>
          <a:p>
            <a:pPr marL="0" indent="0">
              <a:buNone/>
            </a:pPr>
            <a:endParaRPr lang="en-US" altLang="ja-JP" dirty="0" smtClean="0"/>
          </a:p>
          <a:p>
            <a:pPr lvl="1"/>
            <a:r>
              <a:rPr kumimoji="1" lang="ja-JP" altLang="en-US" dirty="0"/>
              <a:t>問題</a:t>
            </a:r>
            <a:r>
              <a:rPr kumimoji="1" lang="ja-JP" altLang="en-US" dirty="0" smtClean="0"/>
              <a:t>の記述 </a:t>
            </a:r>
            <a:r>
              <a:rPr kumimoji="1" lang="en-US" altLang="ja-JP" dirty="0" smtClean="0"/>
              <a:t>(</a:t>
            </a:r>
            <a:r>
              <a:rPr kumimoji="1" lang="ja-JP" altLang="en-US" dirty="0" smtClean="0"/>
              <a:t>宣言的</a:t>
            </a:r>
            <a:r>
              <a:rPr lang="en-US" altLang="ja-JP" dirty="0"/>
              <a:t>)</a:t>
            </a:r>
            <a:endParaRPr kumimoji="1" lang="en-US" altLang="ja-JP" dirty="0" smtClean="0"/>
          </a:p>
          <a:p>
            <a:pPr lvl="1"/>
            <a:r>
              <a:rPr lang="ja-JP" altLang="en-US" dirty="0" smtClean="0"/>
              <a:t>求解 </a:t>
            </a:r>
            <a:r>
              <a:rPr lang="en-US" altLang="ja-JP" dirty="0" smtClean="0"/>
              <a:t>(</a:t>
            </a:r>
            <a:r>
              <a:rPr lang="ja-JP" altLang="en-US" dirty="0" smtClean="0"/>
              <a:t>手続き的。通常はシステムが自動で行う</a:t>
            </a:r>
            <a:r>
              <a:rPr lang="en-US" altLang="ja-JP" dirty="0" smtClean="0"/>
              <a:t>)</a:t>
            </a:r>
          </a:p>
          <a:p>
            <a:pPr marL="0" indent="0">
              <a:buNone/>
            </a:pPr>
            <a:endParaRPr lang="en-US" altLang="ja-JP" dirty="0" smtClean="0"/>
          </a:p>
          <a:p>
            <a:pPr marL="0" indent="0">
              <a:buNone/>
            </a:pPr>
            <a:r>
              <a:rPr kumimoji="1" lang="ja-JP" altLang="en-US" dirty="0" smtClean="0"/>
              <a:t>この広義の意味では、</a:t>
            </a:r>
            <a:r>
              <a:rPr kumimoji="1" lang="en-US" altLang="ja-JP" dirty="0" smtClean="0"/>
              <a:t>SAT </a:t>
            </a:r>
            <a:r>
              <a:rPr kumimoji="1" lang="ja-JP" altLang="en-US" dirty="0" smtClean="0"/>
              <a:t>や </a:t>
            </a:r>
            <a:r>
              <a:rPr kumimoji="1" lang="en-US" altLang="ja-JP" dirty="0" smtClean="0"/>
              <a:t>LP </a:t>
            </a:r>
            <a:r>
              <a:rPr kumimoji="1" lang="ja-JP" altLang="en-US" dirty="0" smtClean="0"/>
              <a:t>といった手法も制約プログラミングに含まれるといえる。</a:t>
            </a:r>
            <a:endParaRPr kumimoji="1" lang="en-US" altLang="ja-JP" dirty="0" smtClean="0"/>
          </a:p>
          <a:p>
            <a:endParaRPr lang="en-US" altLang="ja-JP" dirty="0"/>
          </a:p>
        </p:txBody>
      </p:sp>
      <p:sp>
        <p:nvSpPr>
          <p:cNvPr id="3" name="タイトル 2"/>
          <p:cNvSpPr>
            <a:spLocks noGrp="1"/>
          </p:cNvSpPr>
          <p:nvPr>
            <p:ph type="title"/>
          </p:nvPr>
        </p:nvSpPr>
        <p:spPr/>
        <p:txBody>
          <a:bodyPr/>
          <a:lstStyle/>
          <a:p>
            <a:r>
              <a:rPr kumimoji="1" lang="ja-JP" altLang="en-US" dirty="0" smtClean="0"/>
              <a:t>制約プログラミングの定義・特徴</a:t>
            </a:r>
            <a:endParaRPr kumimoji="1" lang="ja-JP" altLang="en-US" dirty="0"/>
          </a:p>
        </p:txBody>
      </p:sp>
    </p:spTree>
    <p:extLst>
      <p:ext uri="{BB962C8B-B14F-4D97-AF65-F5344CB8AC3E}">
        <p14:creationId xmlns:p14="http://schemas.microsoft.com/office/powerpoint/2010/main" val="139873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sz="2800" dirty="0" smtClean="0"/>
              <a:t>SAT (</a:t>
            </a:r>
            <a:r>
              <a:rPr kumimoji="1" lang="ja-JP" altLang="en-US" sz="2800" dirty="0" smtClean="0"/>
              <a:t>充足可能性問題</a:t>
            </a:r>
            <a:r>
              <a:rPr kumimoji="1" lang="en-US" altLang="ja-JP" sz="2800" dirty="0" smtClean="0"/>
              <a:t>, </a:t>
            </a:r>
            <a:r>
              <a:rPr kumimoji="1" lang="en-US" altLang="ja-JP" sz="2800" dirty="0" err="1" smtClean="0"/>
              <a:t>SATisfiability</a:t>
            </a:r>
            <a:r>
              <a:rPr kumimoji="1" lang="en-US" altLang="ja-JP" sz="2800" dirty="0" smtClean="0"/>
              <a:t>)</a:t>
            </a:r>
          </a:p>
          <a:p>
            <a:pPr lvl="1"/>
            <a:r>
              <a:rPr lang="ja-JP" altLang="en-US" dirty="0" smtClean="0"/>
              <a:t>命題論理式が充足可能であるかどうかを示す問題。</a:t>
            </a:r>
            <a:endParaRPr lang="en-US" altLang="ja-JP" dirty="0" smtClean="0"/>
          </a:p>
          <a:p>
            <a:pPr lvl="1"/>
            <a:r>
              <a:rPr kumimoji="1" lang="ja-JP" altLang="en-US" dirty="0"/>
              <a:t>制約</a:t>
            </a:r>
            <a:r>
              <a:rPr kumimoji="1" lang="ja-JP" altLang="en-US" dirty="0" smtClean="0"/>
              <a:t>プログラミングで変数を </a:t>
            </a:r>
            <a:r>
              <a:rPr lang="en-US" altLang="ja-JP" dirty="0" smtClean="0"/>
              <a:t>0, 1 </a:t>
            </a:r>
            <a:r>
              <a:rPr lang="ja-JP" altLang="en-US" dirty="0" smtClean="0"/>
              <a:t>のみ、制約を </a:t>
            </a:r>
            <a:r>
              <a:rPr lang="en-US" altLang="ja-JP" dirty="0" smtClean="0"/>
              <a:t>AND, OR , NOT </a:t>
            </a:r>
            <a:r>
              <a:rPr lang="ja-JP" altLang="en-US" dirty="0" smtClean="0"/>
              <a:t>に限定したものととらえることも可能。</a:t>
            </a:r>
            <a:endParaRPr lang="en-US" altLang="ja-JP" dirty="0" smtClean="0"/>
          </a:p>
          <a:p>
            <a:pPr lvl="1"/>
            <a:r>
              <a:rPr kumimoji="1" lang="ja-JP" altLang="en-US" dirty="0" smtClean="0"/>
              <a:t>制約プログラミングで記述された問題を</a:t>
            </a:r>
            <a:r>
              <a:rPr kumimoji="1" lang="en-US" altLang="ja-JP" dirty="0" smtClean="0"/>
              <a:t>SAT</a:t>
            </a:r>
            <a:r>
              <a:rPr kumimoji="1" lang="ja-JP" altLang="en-US" dirty="0" smtClean="0"/>
              <a:t>に変換して解く研究はかなりある。</a:t>
            </a:r>
            <a:endParaRPr kumimoji="1" lang="en-US" altLang="ja-JP" dirty="0" smtClean="0"/>
          </a:p>
          <a:p>
            <a:r>
              <a:rPr lang="en-US" altLang="ja-JP" sz="2800" dirty="0" smtClean="0"/>
              <a:t>LP (</a:t>
            </a:r>
            <a:r>
              <a:rPr lang="ja-JP" altLang="en-US" sz="2800" dirty="0" smtClean="0"/>
              <a:t>線形計画問題</a:t>
            </a:r>
            <a:r>
              <a:rPr lang="en-US" altLang="ja-JP" sz="2800" dirty="0" smtClean="0"/>
              <a:t>, Linear Programming)</a:t>
            </a:r>
            <a:endParaRPr lang="en-US" altLang="ja-JP" sz="2800" dirty="0"/>
          </a:p>
          <a:p>
            <a:pPr lvl="1"/>
            <a:r>
              <a:rPr lang="ja-JP" altLang="en-US" dirty="0" smtClean="0"/>
              <a:t>変数間の線形制約を満たす解を求める問題。</a:t>
            </a:r>
            <a:endParaRPr lang="en-US" altLang="ja-JP" dirty="0" smtClean="0"/>
          </a:p>
          <a:p>
            <a:pPr lvl="1"/>
            <a:r>
              <a:rPr lang="ja-JP" altLang="en-US" dirty="0"/>
              <a:t>制約</a:t>
            </a:r>
            <a:r>
              <a:rPr lang="ja-JP" altLang="en-US" dirty="0" smtClean="0"/>
              <a:t>プログラミングでの制約を線形の関係のみに限定したものととらえることも可能。</a:t>
            </a:r>
            <a:endParaRPr lang="en-US" altLang="ja-JP" dirty="0" smtClean="0"/>
          </a:p>
          <a:p>
            <a:pPr lvl="1"/>
            <a:r>
              <a:rPr lang="en-US" altLang="ja-JP" dirty="0" smtClean="0"/>
              <a:t>LP</a:t>
            </a:r>
            <a:r>
              <a:rPr lang="ja-JP" altLang="en-US" dirty="0" smtClean="0"/>
              <a:t>と組み合わせて </a:t>
            </a:r>
            <a:r>
              <a:rPr lang="en-US" altLang="ja-JP" dirty="0" smtClean="0"/>
              <a:t>MIP, IP </a:t>
            </a:r>
            <a:r>
              <a:rPr lang="ja-JP" altLang="en-US" dirty="0" smtClean="0"/>
              <a:t>を解く研究もかなりある。</a:t>
            </a:r>
            <a:endParaRPr lang="en-US" altLang="ja-JP" dirty="0" smtClean="0"/>
          </a:p>
          <a:p>
            <a:pPr lvl="1"/>
            <a:endParaRPr lang="en-US" altLang="ja-JP" dirty="0"/>
          </a:p>
          <a:p>
            <a:pPr marL="0" indent="0">
              <a:buNone/>
            </a:pPr>
            <a:r>
              <a:rPr lang="ja-JP" altLang="en-US" dirty="0" smtClean="0"/>
              <a:t>伝統的に制約プログラミングといった場合、有限領域の整数上の問題に対して様々な制約を設定するもの、というとらえ方をすることが多い。</a:t>
            </a:r>
            <a:endParaRPr lang="en-US" altLang="ja-JP" dirty="0" smtClean="0"/>
          </a:p>
        </p:txBody>
      </p:sp>
      <p:sp>
        <p:nvSpPr>
          <p:cNvPr id="3" name="タイトル 2"/>
          <p:cNvSpPr>
            <a:spLocks noGrp="1"/>
          </p:cNvSpPr>
          <p:nvPr>
            <p:ph type="title"/>
          </p:nvPr>
        </p:nvSpPr>
        <p:spPr/>
        <p:txBody>
          <a:bodyPr/>
          <a:lstStyle/>
          <a:p>
            <a:r>
              <a:rPr kumimoji="1" lang="ja-JP" altLang="en-US" dirty="0" smtClean="0"/>
              <a:t>関連領域</a:t>
            </a:r>
            <a:endParaRPr kumimoji="1" lang="ja-JP" altLang="en-US" dirty="0"/>
          </a:p>
        </p:txBody>
      </p:sp>
    </p:spTree>
    <p:extLst>
      <p:ext uri="{BB962C8B-B14F-4D97-AF65-F5344CB8AC3E}">
        <p14:creationId xmlns:p14="http://schemas.microsoft.com/office/powerpoint/2010/main" val="2953909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4029075" y="1143000"/>
                <a:ext cx="4657725" cy="4983164"/>
              </a:xfrm>
            </p:spPr>
            <p:txBody>
              <a:bodyPr/>
              <a:lstStyle/>
              <a:p>
                <a:r>
                  <a:rPr lang="ja-JP" altLang="en-US" dirty="0" smtClean="0"/>
                  <a:t>隣り合う矩形を異なる色で塗りたい</a:t>
                </a:r>
                <a:endParaRPr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b="0" i="1" smtClean="0">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rPr>
                      <m:t>={ 1, 2, 3, 4 }</m:t>
                    </m:r>
                  </m:oMath>
                </a14:m>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4</m:t>
                        </m:r>
                      </m:sub>
                    </m:sSub>
                    <m:r>
                      <a:rPr lang="en-US" altLang="ja-JP" i="1">
                        <a:latin typeface="Cambria Math"/>
                      </a:rPr>
                      <m:t>={ 1, 2, 3, 4 }</m:t>
                    </m:r>
                  </m:oMath>
                </a14:m>
                <a:endParaRPr lang="ja-JP" altLang="en-US" dirty="0"/>
              </a:p>
              <a:p>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smtClean="0">
                        <a:latin typeface="Cambria Math"/>
                        <a:ea typeface="Cambria Math"/>
                      </a:rPr>
                      <m:t>≠</m:t>
                    </m:r>
                    <m:sSub>
                      <m:sSubPr>
                        <m:ctrlPr>
                          <a:rPr lang="en-US" altLang="ja-JP" i="1" smtClean="0">
                            <a:latin typeface="Cambria Math"/>
                            <a:ea typeface="Cambria Math"/>
                          </a:rPr>
                        </m:ctrlPr>
                      </m:sSubPr>
                      <m:e>
                        <m:r>
                          <a:rPr lang="en-US" altLang="ja-JP" b="0" i="1" smtClean="0">
                            <a:latin typeface="Cambria Math"/>
                            <a:ea typeface="Cambria Math"/>
                          </a:rPr>
                          <m:t>𝑣</m:t>
                        </m:r>
                      </m:e>
                      <m:sub>
                        <m:r>
                          <a:rPr lang="en-US" altLang="ja-JP" b="0" i="1" smtClean="0">
                            <a:latin typeface="Cambria Math"/>
                            <a:ea typeface="Cambria Math"/>
                          </a:rPr>
                          <m:t>2</m:t>
                        </m:r>
                      </m:sub>
                    </m:sSub>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lang="en-US" altLang="ja-JP" dirty="0" smtClean="0">
                  <a:ea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ja-JP" altLang="en-US"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4029075" y="1143000"/>
                <a:ext cx="4657725" cy="4983164"/>
              </a:xfrm>
              <a:blipFill rotWithShape="1">
                <a:blip r:embed="rId2"/>
                <a:stretch>
                  <a:fillRect l="-1178" t="-612"/>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lstStyle/>
          <a:p>
            <a:r>
              <a:rPr lang="ja-JP" altLang="en-US" dirty="0" smtClean="0"/>
              <a:t>色分け</a:t>
            </a:r>
            <a:r>
              <a:rPr lang="ja-JP" altLang="en-US" dirty="0"/>
              <a:t>問題</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766762" y="1352549"/>
                <a:ext cx="1300163" cy="12430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1</m:t>
                          </m:r>
                        </m:sub>
                      </m:sSub>
                    </m:oMath>
                  </m:oMathPara>
                </a14:m>
                <a:endParaRPr kumimoji="1" lang="ja-JP" altLang="en-US" sz="3600" dirty="0">
                  <a:solidFill>
                    <a:schemeClr val="tx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766762" y="1352549"/>
                <a:ext cx="1300163" cy="1243013"/>
              </a:xfrm>
              <a:prstGeom prst="rect">
                <a:avLst/>
              </a:prstGeom>
              <a:blipFill rotWithShape="1">
                <a:blip r:embed="rId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2066925" y="1352548"/>
                <a:ext cx="1300163" cy="190023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2</m:t>
                          </m:r>
                        </m:sub>
                      </m:sSub>
                    </m:oMath>
                  </m:oMathPara>
                </a14:m>
                <a:endParaRPr kumimoji="1" lang="ja-JP" altLang="en-US" sz="3600" dirty="0">
                  <a:solidFill>
                    <a:schemeClr val="tx1"/>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2066925" y="1352548"/>
                <a:ext cx="1300163" cy="1900239"/>
              </a:xfrm>
              <a:prstGeom prst="rect">
                <a:avLst/>
              </a:prstGeom>
              <a:blipFill rotWithShape="1">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2066925" y="3114674"/>
                <a:ext cx="1300163" cy="10906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4</m:t>
                          </m:r>
                        </m:sub>
                      </m:sSub>
                    </m:oMath>
                  </m:oMathPara>
                </a14:m>
                <a:endParaRPr kumimoji="1" lang="ja-JP" altLang="en-US" sz="36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066925" y="3114674"/>
                <a:ext cx="1300163" cy="1090614"/>
              </a:xfrm>
              <a:prstGeom prst="rect">
                <a:avLst/>
              </a:prstGeom>
              <a:blipFill rotWithShape="1">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66761" y="2595562"/>
                <a:ext cx="1300163" cy="16097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3</m:t>
                          </m:r>
                        </m:sub>
                      </m:sSub>
                    </m:oMath>
                  </m:oMathPara>
                </a14:m>
                <a:endParaRPr kumimoji="1" lang="ja-JP" altLang="en-US" sz="3600" dirty="0">
                  <a:solidFill>
                    <a:schemeClr val="tx1"/>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766761" y="2595562"/>
                <a:ext cx="1300163" cy="1609725"/>
              </a:xfrm>
              <a:prstGeom prst="rect">
                <a:avLst/>
              </a:prstGeom>
              <a:blipFill rotWithShape="1">
                <a:blip r:embed="rId6"/>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60540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4029075" y="1143000"/>
                <a:ext cx="4657725" cy="4983164"/>
              </a:xfrm>
            </p:spPr>
            <p:txBody>
              <a:bodyPr/>
              <a:lstStyle/>
              <a:p>
                <a:r>
                  <a:rPr lang="ja-JP" altLang="en-US" dirty="0" smtClean="0"/>
                  <a:t>隣り合う矩形を異なる色で塗りたい</a:t>
                </a:r>
                <a:endParaRPr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b="0" i="1" smtClean="0">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rPr>
                      <m:t>={ 1, 2, 3, 4 }</m:t>
                    </m:r>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rPr>
                      <m:t>={ 1, 2, 3, 4 }</m:t>
                    </m:r>
                  </m:oMath>
                </a14:m>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4</m:t>
                        </m:r>
                      </m:sub>
                    </m:sSub>
                    <m:r>
                      <a:rPr lang="en-US" altLang="ja-JP" i="1">
                        <a:latin typeface="Cambria Math"/>
                      </a:rPr>
                      <m:t>={ 1, 2, 3, 4 }</m:t>
                    </m:r>
                  </m:oMath>
                </a14:m>
                <a:endParaRPr lang="ja-JP" altLang="en-US" dirty="0"/>
              </a:p>
              <a:p>
                <a:endParaRPr lang="en-US" altLang="ja-JP" i="1" dirty="0" smtClean="0">
                  <a:latin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smtClean="0">
                        <a:latin typeface="Cambria Math"/>
                        <a:ea typeface="Cambria Math"/>
                      </a:rPr>
                      <m:t>≠</m:t>
                    </m:r>
                    <m:sSub>
                      <m:sSubPr>
                        <m:ctrlPr>
                          <a:rPr lang="en-US" altLang="ja-JP" i="1" smtClean="0">
                            <a:latin typeface="Cambria Math"/>
                            <a:ea typeface="Cambria Math"/>
                          </a:rPr>
                        </m:ctrlPr>
                      </m:sSubPr>
                      <m:e>
                        <m:r>
                          <a:rPr lang="en-US" altLang="ja-JP" b="0" i="1" smtClean="0">
                            <a:latin typeface="Cambria Math"/>
                            <a:ea typeface="Cambria Math"/>
                          </a:rPr>
                          <m:t>𝑣</m:t>
                        </m:r>
                      </m:e>
                      <m:sub>
                        <m:r>
                          <a:rPr lang="en-US" altLang="ja-JP" b="0" i="1" smtClean="0">
                            <a:latin typeface="Cambria Math"/>
                            <a:ea typeface="Cambria Math"/>
                          </a:rPr>
                          <m:t>2</m:t>
                        </m:r>
                      </m:sub>
                    </m:sSub>
                  </m:oMath>
                </a14:m>
                <a:endParaRPr lang="ja-JP" altLang="en-US" dirty="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i="1">
                            <a:latin typeface="Cambria Math"/>
                          </a:rPr>
                          <m:t>1</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lang="en-US" altLang="ja-JP" dirty="0" smtClean="0">
                  <a:ea typeface="Cambria Math"/>
                </a:endParaRPr>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3</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2</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en-US" altLang="ja-JP" dirty="0" smtClean="0"/>
              </a:p>
              <a:p>
                <a14:m>
                  <m:oMath xmlns:m="http://schemas.openxmlformats.org/officeDocument/2006/math">
                    <m:sSub>
                      <m:sSubPr>
                        <m:ctrlPr>
                          <a:rPr lang="en-US" altLang="ja-JP" i="1">
                            <a:latin typeface="Cambria Math"/>
                          </a:rPr>
                        </m:ctrlPr>
                      </m:sSubPr>
                      <m:e>
                        <m:r>
                          <a:rPr lang="en-US" altLang="ja-JP" i="1">
                            <a:latin typeface="Cambria Math"/>
                          </a:rPr>
                          <m:t>𝑣</m:t>
                        </m:r>
                      </m:e>
                      <m:sub>
                        <m:r>
                          <a:rPr lang="en-US" altLang="ja-JP" b="0" i="1" smtClean="0">
                            <a:latin typeface="Cambria Math"/>
                          </a:rPr>
                          <m:t>3</m:t>
                        </m:r>
                      </m:sub>
                    </m:sSub>
                    <m:r>
                      <a:rPr lang="en-US" altLang="ja-JP" i="1">
                        <a:latin typeface="Cambria Math"/>
                        <a:ea typeface="Cambria Math"/>
                      </a:rPr>
                      <m:t>≠</m:t>
                    </m:r>
                    <m:sSub>
                      <m:sSubPr>
                        <m:ctrlPr>
                          <a:rPr lang="en-US" altLang="ja-JP" i="1">
                            <a:latin typeface="Cambria Math"/>
                            <a:ea typeface="Cambria Math"/>
                          </a:rPr>
                        </m:ctrlPr>
                      </m:sSubPr>
                      <m:e>
                        <m:r>
                          <a:rPr lang="en-US" altLang="ja-JP" i="1">
                            <a:latin typeface="Cambria Math"/>
                            <a:ea typeface="Cambria Math"/>
                          </a:rPr>
                          <m:t>𝑣</m:t>
                        </m:r>
                      </m:e>
                      <m:sub>
                        <m:r>
                          <a:rPr lang="en-US" altLang="ja-JP" b="0" i="1" smtClean="0">
                            <a:latin typeface="Cambria Math"/>
                            <a:ea typeface="Cambria Math"/>
                          </a:rPr>
                          <m:t>4</m:t>
                        </m:r>
                      </m:sub>
                    </m:sSub>
                  </m:oMath>
                </a14:m>
                <a:endParaRPr kumimoji="1" lang="ja-JP" altLang="en-US"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4029075" y="1143000"/>
                <a:ext cx="4657725" cy="4983164"/>
              </a:xfrm>
              <a:blipFill rotWithShape="1">
                <a:blip r:embed="rId2"/>
                <a:stretch>
                  <a:fillRect l="-1178" t="-612"/>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lstStyle/>
          <a:p>
            <a:r>
              <a:rPr lang="ja-JP" altLang="en-US" dirty="0" smtClean="0"/>
              <a:t>色分け問題 </a:t>
            </a:r>
            <a:r>
              <a:rPr lang="en-US" altLang="ja-JP" dirty="0" smtClean="0"/>
              <a:t>(</a:t>
            </a:r>
            <a:r>
              <a:rPr lang="ja-JP" altLang="en-US" dirty="0" smtClean="0"/>
              <a:t>充足問題</a:t>
            </a:r>
            <a:r>
              <a:rPr lang="en-US" altLang="ja-JP" dirty="0" smtClean="0"/>
              <a:t>)</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766762" y="1352549"/>
                <a:ext cx="1300163" cy="124301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1</m:t>
                          </m:r>
                        </m:sub>
                      </m:sSub>
                    </m:oMath>
                  </m:oMathPara>
                </a14:m>
                <a:endParaRPr kumimoji="1" lang="ja-JP" altLang="en-US" sz="3600" dirty="0">
                  <a:solidFill>
                    <a:schemeClr val="tx1"/>
                  </a:solidFill>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766762" y="1352549"/>
                <a:ext cx="1300163" cy="1243013"/>
              </a:xfrm>
              <a:prstGeom prst="rect">
                <a:avLst/>
              </a:prstGeom>
              <a:blipFill rotWithShape="1">
                <a:blip r:embed="rId3"/>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2066925" y="1352548"/>
                <a:ext cx="1300163" cy="190023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2</m:t>
                          </m:r>
                        </m:sub>
                      </m:sSub>
                    </m:oMath>
                  </m:oMathPara>
                </a14:m>
                <a:endParaRPr kumimoji="1" lang="ja-JP" altLang="en-US" sz="3600" dirty="0">
                  <a:solidFill>
                    <a:schemeClr val="tx1"/>
                  </a:solidFill>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2066925" y="1352548"/>
                <a:ext cx="1300163" cy="1900239"/>
              </a:xfrm>
              <a:prstGeom prst="rect">
                <a:avLst/>
              </a:prstGeom>
              <a:blipFill rotWithShape="1">
                <a:blip r:embed="rId4"/>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2066925" y="3114674"/>
                <a:ext cx="1300163" cy="10906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4</m:t>
                          </m:r>
                        </m:sub>
                      </m:sSub>
                    </m:oMath>
                  </m:oMathPara>
                </a14:m>
                <a:endParaRPr kumimoji="1" lang="ja-JP" altLang="en-US" sz="3600" dirty="0">
                  <a:solidFill>
                    <a:schemeClr val="tx1"/>
                  </a:solidFill>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2066925" y="3114674"/>
                <a:ext cx="1300163" cy="1090614"/>
              </a:xfrm>
              <a:prstGeom prst="rect">
                <a:avLst/>
              </a:prstGeom>
              <a:blipFill rotWithShape="1">
                <a:blip r:embed="rId5"/>
                <a:stretch>
                  <a:fillRect/>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766761" y="2595562"/>
                <a:ext cx="1300163" cy="16097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3600" b="0" i="1" smtClean="0">
                              <a:solidFill>
                                <a:schemeClr val="tx1"/>
                              </a:solidFill>
                              <a:latin typeface="Cambria Math"/>
                            </a:rPr>
                          </m:ctrlPr>
                        </m:sSubPr>
                        <m:e>
                          <m:r>
                            <a:rPr kumimoji="1" lang="en-US" altLang="ja-JP" sz="3600" b="0" i="1" smtClean="0">
                              <a:solidFill>
                                <a:schemeClr val="tx1"/>
                              </a:solidFill>
                              <a:latin typeface="Cambria Math"/>
                            </a:rPr>
                            <m:t>𝑣</m:t>
                          </m:r>
                        </m:e>
                        <m:sub>
                          <m:r>
                            <a:rPr kumimoji="1" lang="en-US" altLang="ja-JP" sz="3600" b="0" i="1" smtClean="0">
                              <a:solidFill>
                                <a:schemeClr val="tx1"/>
                              </a:solidFill>
                              <a:latin typeface="Cambria Math"/>
                            </a:rPr>
                            <m:t>3</m:t>
                          </m:r>
                        </m:sub>
                      </m:sSub>
                    </m:oMath>
                  </m:oMathPara>
                </a14:m>
                <a:endParaRPr kumimoji="1" lang="ja-JP" altLang="en-US" sz="3600" dirty="0">
                  <a:solidFill>
                    <a:schemeClr val="tx1"/>
                  </a:solidFill>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766761" y="2595562"/>
                <a:ext cx="1300163" cy="1609725"/>
              </a:xfrm>
              <a:prstGeom prst="rect">
                <a:avLst/>
              </a:prstGeom>
              <a:blipFill rotWithShape="1">
                <a:blip r:embed="rId6"/>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4068172150"/>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3_プレゼンテンプレート_NDiSロゴ">
  <a:themeElements>
    <a:clrScheme name="3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3_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プレゼンテンプレート_NDiSロゴ">
  <a:themeElements>
    <a:clrScheme name="1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1_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プレゼンテンプレート_NDiSロゴ">
  <a:themeElements>
    <a:clrScheme name="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プレゼンテンプレート_NDiSロゴ">
  <a:themeElements>
    <a:clrScheme name="2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2_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プレゼンテンプレート_NDiSロゴ">
  <a:themeElements>
    <a:clrScheme name="4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4_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プレゼンテンプレート_NDiSロゴ">
  <a:themeElements>
    <a:clrScheme name="5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fontScheme name="5_プレゼンテンプレート_NDiSロゴ">
      <a:majorFont>
        <a:latin typeface="HGP創英角ｺﾞｼｯｸUB"/>
        <a:ea typeface="HGP創英角ｺﾞｼｯｸUB"/>
        <a:cs typeface=""/>
      </a:majorFont>
      <a:minorFont>
        <a:latin typeface="HGP創英角ｺﾞｼｯｸ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プレゼンテンプレート_NDiSロゴ 1">
        <a:dk1>
          <a:srgbClr val="000000"/>
        </a:dk1>
        <a:lt1>
          <a:srgbClr val="FFFFFF"/>
        </a:lt1>
        <a:dk2>
          <a:srgbClr val="333333"/>
        </a:dk2>
        <a:lt2>
          <a:srgbClr val="E1E7F3"/>
        </a:lt2>
        <a:accent1>
          <a:srgbClr val="C2CEE6"/>
        </a:accent1>
        <a:accent2>
          <a:srgbClr val="6785C1"/>
        </a:accent2>
        <a:accent3>
          <a:srgbClr val="FFFFFF"/>
        </a:accent3>
        <a:accent4>
          <a:srgbClr val="000000"/>
        </a:accent4>
        <a:accent5>
          <a:srgbClr val="DDE3F0"/>
        </a:accent5>
        <a:accent6>
          <a:srgbClr val="5D78A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1_ウェーブ">
      <a:majorFont>
        <a:latin typeface=""/>
        <a:ea typeface=""/>
        <a:cs typeface=""/>
      </a:majorFont>
      <a:minorFont>
        <a:latin typeface=""/>
        <a:ea typeface=""/>
        <a:cs typeface=""/>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ndis</Template>
  <TotalTime>66612</TotalTime>
  <Words>3360</Words>
  <Application>Microsoft Office PowerPoint</Application>
  <PresentationFormat>画面に合わせる (4:3)</PresentationFormat>
  <Paragraphs>554</Paragraphs>
  <Slides>37</Slides>
  <Notes>0</Notes>
  <HiddenSlides>0</HiddenSlides>
  <MMClips>0</MMClips>
  <ScaleCrop>false</ScaleCrop>
  <HeadingPairs>
    <vt:vector size="4" baseType="variant">
      <vt:variant>
        <vt:lpstr>テーマ</vt:lpstr>
      </vt:variant>
      <vt:variant>
        <vt:i4>7</vt:i4>
      </vt:variant>
      <vt:variant>
        <vt:lpstr>スライド タイトル</vt:lpstr>
      </vt:variant>
      <vt:variant>
        <vt:i4>37</vt:i4>
      </vt:variant>
    </vt:vector>
  </HeadingPairs>
  <TitlesOfParts>
    <vt:vector size="44" baseType="lpstr">
      <vt:lpstr>3_プレゼンテンプレート_NDiSロゴ</vt:lpstr>
      <vt:lpstr>1_プレゼンテンプレート_NDiSロゴ</vt:lpstr>
      <vt:lpstr>プレゼンテンプレート_NDiSロゴ</vt:lpstr>
      <vt:lpstr>2_プレゼンテンプレート_NDiSロゴ</vt:lpstr>
      <vt:lpstr>4_プレゼンテンプレート_NDiSロゴ</vt:lpstr>
      <vt:lpstr>5_プレゼンテンプレート_NDiSロゴ</vt:lpstr>
      <vt:lpstr>1_ウェーブ</vt:lpstr>
      <vt:lpstr>制約プログラミングソルバ競技会 MiniZinc Challenge に参加して  </vt:lpstr>
      <vt:lpstr>自己紹介</vt:lpstr>
      <vt:lpstr>応用例 (シフトスケジューラ)</vt:lpstr>
      <vt:lpstr>応用例 (フィルム裁断計画立案)</vt:lpstr>
      <vt:lpstr>概要</vt:lpstr>
      <vt:lpstr>制約プログラミングの定義・特徴</vt:lpstr>
      <vt:lpstr>関連領域</vt:lpstr>
      <vt:lpstr>色分け問題</vt:lpstr>
      <vt:lpstr>色分け問題 (充足問題)</vt:lpstr>
      <vt:lpstr>色分け問題 (最適化問題)</vt:lpstr>
      <vt:lpstr>アーク整合性</vt:lpstr>
      <vt:lpstr>グローバル制約</vt:lpstr>
      <vt:lpstr>一般的な構造</vt:lpstr>
      <vt:lpstr>探索</vt:lpstr>
      <vt:lpstr>MiniZinc とは</vt:lpstr>
      <vt:lpstr>パズル: SEND + MORE = MONEY</vt:lpstr>
      <vt:lpstr>MiniZinc による問題記述例</vt:lpstr>
      <vt:lpstr>MiniZinc と FlatZinc</vt:lpstr>
      <vt:lpstr>グローバル制約のサポート</vt:lpstr>
      <vt:lpstr>MiniZinc Challenge とは</vt:lpstr>
      <vt:lpstr>問題例</vt:lpstr>
      <vt:lpstr>参加者の顔ぶれ</vt:lpstr>
      <vt:lpstr>参加ソルバ izplus</vt:lpstr>
      <vt:lpstr>パズル: SEND + MORE = MONEY</vt:lpstr>
      <vt:lpstr>技術的な工夫点</vt:lpstr>
      <vt:lpstr>リスタート</vt:lpstr>
      <vt:lpstr>ランダム化</vt:lpstr>
      <vt:lpstr>探索で得られた情報の利用</vt:lpstr>
      <vt:lpstr>局所探索</vt:lpstr>
      <vt:lpstr>結果 (2013年度)</vt:lpstr>
      <vt:lpstr>結果 (2014年度)</vt:lpstr>
      <vt:lpstr>結果 (2014年度)</vt:lpstr>
      <vt:lpstr>有効だった点</vt:lpstr>
      <vt:lpstr>今後の工夫の余地</vt:lpstr>
      <vt:lpstr>参加を振り返って</vt:lpstr>
      <vt:lpstr>競技会そのものについて</vt:lpstr>
      <vt:lpstr>まとめ</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tfuji</dc:creator>
  <cp:lastModifiedBy>fujiwarat</cp:lastModifiedBy>
  <cp:revision>193</cp:revision>
  <cp:lastPrinted>2014-06-24T08:56:42Z</cp:lastPrinted>
  <dcterms:created xsi:type="dcterms:W3CDTF">2013-06-08T14:19:33Z</dcterms:created>
  <dcterms:modified xsi:type="dcterms:W3CDTF">2014-09-19T03:04:25Z</dcterms:modified>
</cp:coreProperties>
</file>